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6858000" cy="9144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1" d="100"/>
          <a:sy n="51" d="100"/>
        </p:scale>
        <p:origin x="-2292" y="-84"/>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AF3B684E-01D8-4D0D-899E-0EDA822964A7}" type="datetimeFigureOut">
              <a:rPr kumimoji="1" lang="ja-JP" altLang="en-US" smtClean="0"/>
              <a:pPr/>
              <a:t>2015/9/2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F415072-834F-4DD5-BA09-18754E880F73}"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F3B684E-01D8-4D0D-899E-0EDA822964A7}" type="datetimeFigureOut">
              <a:rPr kumimoji="1" lang="ja-JP" altLang="en-US" smtClean="0"/>
              <a:pPr/>
              <a:t>2015/9/2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F415072-834F-4DD5-BA09-18754E880F73}"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185"/>
            <a:ext cx="1543050" cy="7802033"/>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42900" y="366185"/>
            <a:ext cx="4514850" cy="7802033"/>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F3B684E-01D8-4D0D-899E-0EDA822964A7}" type="datetimeFigureOut">
              <a:rPr kumimoji="1" lang="ja-JP" altLang="en-US" smtClean="0"/>
              <a:pPr/>
              <a:t>2015/9/2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F415072-834F-4DD5-BA09-18754E880F73}"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AF3B684E-01D8-4D0D-899E-0EDA822964A7}" type="datetimeFigureOut">
              <a:rPr kumimoji="1" lang="ja-JP" altLang="en-US" smtClean="0"/>
              <a:pPr/>
              <a:t>2015/9/2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F415072-834F-4DD5-BA09-18754E880F73}"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AF3B684E-01D8-4D0D-899E-0EDA822964A7}" type="datetimeFigureOut">
              <a:rPr kumimoji="1" lang="ja-JP" altLang="en-US" smtClean="0"/>
              <a:pPr/>
              <a:t>2015/9/2</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5F415072-834F-4DD5-BA09-18754E880F73}"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290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86150" y="2133601"/>
            <a:ext cx="3028950" cy="603461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AF3B684E-01D8-4D0D-899E-0EDA822964A7}" type="datetimeFigureOut">
              <a:rPr kumimoji="1" lang="ja-JP" altLang="en-US" smtClean="0"/>
              <a:pPr/>
              <a:t>2015/9/2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F415072-834F-4DD5-BA09-18754E880F73}"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AF3B684E-01D8-4D0D-899E-0EDA822964A7}" type="datetimeFigureOut">
              <a:rPr kumimoji="1" lang="ja-JP" altLang="en-US" smtClean="0"/>
              <a:pPr/>
              <a:t>2015/9/2</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5F415072-834F-4DD5-BA09-18754E880F73}"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AF3B684E-01D8-4D0D-899E-0EDA822964A7}" type="datetimeFigureOut">
              <a:rPr kumimoji="1" lang="ja-JP" altLang="en-US" smtClean="0"/>
              <a:pPr/>
              <a:t>2015/9/2</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5F415072-834F-4DD5-BA09-18754E880F73}"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AF3B684E-01D8-4D0D-899E-0EDA822964A7}" type="datetimeFigureOut">
              <a:rPr kumimoji="1" lang="ja-JP" altLang="en-US" smtClean="0"/>
              <a:pPr/>
              <a:t>2015/9/2</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5F415072-834F-4DD5-BA09-18754E880F73}"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AF3B684E-01D8-4D0D-899E-0EDA822964A7}" type="datetimeFigureOut">
              <a:rPr kumimoji="1" lang="ja-JP" altLang="en-US" smtClean="0"/>
              <a:pPr/>
              <a:t>2015/9/2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F415072-834F-4DD5-BA09-18754E880F73}"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AF3B684E-01D8-4D0D-899E-0EDA822964A7}" type="datetimeFigureOut">
              <a:rPr kumimoji="1" lang="ja-JP" altLang="en-US" smtClean="0"/>
              <a:pPr/>
              <a:t>2015/9/2</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5F415072-834F-4DD5-BA09-18754E880F73}"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AF3B684E-01D8-4D0D-899E-0EDA822964A7}" type="datetimeFigureOut">
              <a:rPr kumimoji="1" lang="ja-JP" altLang="en-US" smtClean="0"/>
              <a:pPr/>
              <a:t>2015/9/2</a:t>
            </a:fld>
            <a:endParaRPr kumimoji="1" lang="ja-JP" altLang="en-US"/>
          </a:p>
        </p:txBody>
      </p:sp>
      <p:sp>
        <p:nvSpPr>
          <p:cNvPr id="5" name="フッター プレースホルダ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5F415072-834F-4DD5-BA09-18754E880F73}"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5" descr="新"/>
          <p:cNvPicPr>
            <a:picLocks noChangeAspect="1" noChangeArrowheads="1"/>
          </p:cNvPicPr>
          <p:nvPr/>
        </p:nvPicPr>
        <p:blipFill>
          <a:blip r:embed="rId2" cstate="print"/>
          <a:srcRect/>
          <a:stretch>
            <a:fillRect/>
          </a:stretch>
        </p:blipFill>
        <p:spPr bwMode="auto">
          <a:xfrm>
            <a:off x="18661" y="37322"/>
            <a:ext cx="6833589" cy="9102324"/>
          </a:xfrm>
          <a:prstGeom prst="rect">
            <a:avLst/>
          </a:prstGeom>
          <a:noFill/>
        </p:spPr>
      </p:pic>
      <p:sp>
        <p:nvSpPr>
          <p:cNvPr id="4" name="テキスト ボックス 3"/>
          <p:cNvSpPr txBox="1"/>
          <p:nvPr/>
        </p:nvSpPr>
        <p:spPr>
          <a:xfrm>
            <a:off x="1527005" y="1552854"/>
            <a:ext cx="4451480" cy="338554"/>
          </a:xfrm>
          <a:prstGeom prst="rect">
            <a:avLst/>
          </a:prstGeom>
          <a:noFill/>
        </p:spPr>
        <p:txBody>
          <a:bodyPr wrap="square" rtlCol="0">
            <a:spAutoFit/>
          </a:bodyPr>
          <a:lstStyle/>
          <a:p>
            <a:r>
              <a:rPr kumimoji="1" lang="ja-JP" altLang="en-US" sz="1600" dirty="0" smtClean="0">
                <a:solidFill>
                  <a:srgbClr val="FF0000"/>
                </a:solidFill>
              </a:rPr>
              <a:t>残念ですが私たち人間は必ず老いていきます</a:t>
            </a:r>
            <a:endParaRPr kumimoji="1" lang="en-US" altLang="ja-JP" sz="1600" dirty="0" smtClean="0">
              <a:solidFill>
                <a:srgbClr val="FF0000"/>
              </a:solidFill>
            </a:endParaRPr>
          </a:p>
        </p:txBody>
      </p:sp>
      <p:sp>
        <p:nvSpPr>
          <p:cNvPr id="6" name="テキスト ボックス 5"/>
          <p:cNvSpPr txBox="1"/>
          <p:nvPr/>
        </p:nvSpPr>
        <p:spPr>
          <a:xfrm>
            <a:off x="260648" y="395536"/>
            <a:ext cx="2304256" cy="707886"/>
          </a:xfrm>
          <a:prstGeom prst="rect">
            <a:avLst/>
          </a:prstGeom>
          <a:noFill/>
        </p:spPr>
        <p:txBody>
          <a:bodyPr wrap="square" rtlCol="0">
            <a:spAutoFit/>
          </a:bodyPr>
          <a:lstStyle/>
          <a:p>
            <a:r>
              <a:rPr kumimoji="1" lang="ja-JP" altLang="en-US" sz="2000" dirty="0" err="1" smtClean="0">
                <a:solidFill>
                  <a:schemeClr val="bg1"/>
                </a:solidFill>
              </a:rPr>
              <a:t>すず</a:t>
            </a:r>
            <a:r>
              <a:rPr kumimoji="1" lang="ja-JP" altLang="en-US" sz="2000" dirty="0" smtClean="0">
                <a:solidFill>
                  <a:schemeClr val="bg1"/>
                </a:solidFill>
              </a:rPr>
              <a:t>かけ</a:t>
            </a:r>
            <a:r>
              <a:rPr kumimoji="1" lang="ja-JP" altLang="en-US" sz="2000" dirty="0" smtClean="0">
                <a:solidFill>
                  <a:schemeClr val="bg1"/>
                </a:solidFill>
              </a:rPr>
              <a:t>の</a:t>
            </a:r>
            <a:r>
              <a:rPr lang="ja-JP" altLang="en-US" sz="2000" dirty="0" smtClean="0">
                <a:solidFill>
                  <a:schemeClr val="bg1"/>
                </a:solidFill>
              </a:rPr>
              <a:t>木通信</a:t>
            </a:r>
            <a:endParaRPr lang="en-US" altLang="ja-JP" sz="2000" dirty="0">
              <a:solidFill>
                <a:schemeClr val="bg1"/>
              </a:solidFill>
            </a:endParaRPr>
          </a:p>
          <a:p>
            <a:r>
              <a:rPr kumimoji="1" lang="ja-JP" altLang="en-US" sz="2000" dirty="0" smtClean="0">
                <a:solidFill>
                  <a:schemeClr val="bg1"/>
                </a:solidFill>
              </a:rPr>
              <a:t>　</a:t>
            </a:r>
            <a:r>
              <a:rPr kumimoji="1" lang="ja-JP" altLang="en-US" sz="2000" dirty="0" smtClean="0">
                <a:solidFill>
                  <a:schemeClr val="bg1"/>
                </a:solidFill>
              </a:rPr>
              <a:t>　　　</a:t>
            </a:r>
            <a:r>
              <a:rPr lang="ja-JP" altLang="en-US" sz="2000" dirty="0" smtClean="0">
                <a:solidFill>
                  <a:schemeClr val="bg1"/>
                </a:solidFill>
              </a:rPr>
              <a:t>９月号</a:t>
            </a:r>
            <a:endParaRPr kumimoji="1" lang="ja-JP" altLang="en-US" sz="2000" dirty="0">
              <a:solidFill>
                <a:schemeClr val="bg1"/>
              </a:solidFill>
            </a:endParaRPr>
          </a:p>
        </p:txBody>
      </p:sp>
      <p:sp>
        <p:nvSpPr>
          <p:cNvPr id="7" name="テキスト ボックス 6"/>
          <p:cNvSpPr txBox="1"/>
          <p:nvPr/>
        </p:nvSpPr>
        <p:spPr>
          <a:xfrm>
            <a:off x="745834" y="1933281"/>
            <a:ext cx="5800598" cy="830997"/>
          </a:xfrm>
          <a:prstGeom prst="rect">
            <a:avLst/>
          </a:prstGeom>
          <a:noFill/>
        </p:spPr>
        <p:txBody>
          <a:bodyPr wrap="square" rtlCol="0">
            <a:spAutoFit/>
          </a:bodyPr>
          <a:lstStyle/>
          <a:p>
            <a:r>
              <a:rPr kumimoji="1" lang="ja-JP" altLang="en-US" sz="1600" dirty="0" smtClean="0"/>
              <a:t>加齢や老化と言う言葉を使いますが</a:t>
            </a:r>
            <a:endParaRPr kumimoji="1" lang="en-US" altLang="ja-JP" sz="1600" dirty="0" smtClean="0"/>
          </a:p>
          <a:p>
            <a:r>
              <a:rPr lang="ja-JP" altLang="en-US" sz="1600" dirty="0" smtClean="0">
                <a:solidFill>
                  <a:srgbClr val="FF0000"/>
                </a:solidFill>
              </a:rPr>
              <a:t>加齢</a:t>
            </a:r>
            <a:r>
              <a:rPr lang="ja-JP" altLang="en-US" sz="1600" dirty="0" smtClean="0"/>
              <a:t>とは・・・年を重ねる事によって起こる体の変化で自然現象で　　　　　　　　　　</a:t>
            </a:r>
            <a:r>
              <a:rPr lang="ja-JP" altLang="en-US" sz="1600" dirty="0" smtClean="0">
                <a:solidFill>
                  <a:srgbClr val="FF0000"/>
                </a:solidFill>
              </a:rPr>
              <a:t>老化</a:t>
            </a:r>
            <a:r>
              <a:rPr lang="ja-JP" altLang="en-US" sz="1600" dirty="0" smtClean="0"/>
              <a:t>とは・・・外見的構造及び機能の衰えです</a:t>
            </a:r>
            <a:endParaRPr lang="en-US" altLang="ja-JP" sz="1600" dirty="0" smtClean="0"/>
          </a:p>
        </p:txBody>
      </p:sp>
      <p:sp>
        <p:nvSpPr>
          <p:cNvPr id="8" name="テキスト ボックス 7"/>
          <p:cNvSpPr txBox="1"/>
          <p:nvPr/>
        </p:nvSpPr>
        <p:spPr>
          <a:xfrm>
            <a:off x="260648" y="3315271"/>
            <a:ext cx="6404992" cy="830997"/>
          </a:xfrm>
          <a:prstGeom prst="rect">
            <a:avLst/>
          </a:prstGeom>
          <a:noFill/>
        </p:spPr>
        <p:txBody>
          <a:bodyPr wrap="square" rtlCol="0">
            <a:spAutoFit/>
          </a:bodyPr>
          <a:lstStyle/>
          <a:p>
            <a:r>
              <a:rPr kumimoji="1" lang="ja-JP" altLang="en-US" sz="1600" dirty="0" smtClean="0">
                <a:solidFill>
                  <a:srgbClr val="92D050"/>
                </a:solidFill>
              </a:rPr>
              <a:t>歯の色は・・・加齢とともに色が濃くなります</a:t>
            </a:r>
            <a:endParaRPr kumimoji="1" lang="en-US" altLang="ja-JP" sz="1600" dirty="0" smtClean="0">
              <a:solidFill>
                <a:srgbClr val="92D050"/>
              </a:solidFill>
            </a:endParaRPr>
          </a:p>
          <a:p>
            <a:r>
              <a:rPr lang="ja-JP" altLang="en-US" sz="1600" dirty="0" smtClean="0">
                <a:solidFill>
                  <a:srgbClr val="92D050"/>
                </a:solidFill>
              </a:rPr>
              <a:t>歯茎の色や形は・・・赤く腫れたり、隙間が目立つようになります</a:t>
            </a:r>
            <a:endParaRPr lang="en-US" altLang="ja-JP" sz="1600" dirty="0" smtClean="0">
              <a:solidFill>
                <a:srgbClr val="92D050"/>
              </a:solidFill>
            </a:endParaRPr>
          </a:p>
          <a:p>
            <a:r>
              <a:rPr lang="ja-JP" altLang="en-US" sz="1600" dirty="0" smtClean="0">
                <a:solidFill>
                  <a:srgbClr val="92D050"/>
                </a:solidFill>
              </a:rPr>
              <a:t>歯の並びや歯の移動・・・歯周病や歯の欠損・過剰な力などが原因です</a:t>
            </a:r>
            <a:endParaRPr lang="en-US" altLang="ja-JP" sz="1600" dirty="0" smtClean="0">
              <a:solidFill>
                <a:srgbClr val="92D050"/>
              </a:solidFill>
            </a:endParaRPr>
          </a:p>
        </p:txBody>
      </p:sp>
      <p:sp>
        <p:nvSpPr>
          <p:cNvPr id="9" name="テキスト ボックス 8"/>
          <p:cNvSpPr txBox="1"/>
          <p:nvPr/>
        </p:nvSpPr>
        <p:spPr>
          <a:xfrm>
            <a:off x="198192" y="4520869"/>
            <a:ext cx="6467448" cy="830997"/>
          </a:xfrm>
          <a:prstGeom prst="rect">
            <a:avLst/>
          </a:prstGeom>
          <a:noFill/>
        </p:spPr>
        <p:txBody>
          <a:bodyPr wrap="square" rtlCol="0">
            <a:spAutoFit/>
          </a:bodyPr>
          <a:lstStyle/>
          <a:p>
            <a:r>
              <a:rPr kumimoji="1" lang="ja-JP" altLang="en-US" sz="1600" dirty="0" smtClean="0">
                <a:solidFill>
                  <a:srgbClr val="92D050"/>
                </a:solidFill>
              </a:rPr>
              <a:t>歯の色・・・ホワイトニング</a:t>
            </a:r>
            <a:r>
              <a:rPr lang="ja-JP" altLang="en-US" sz="1600" dirty="0" smtClean="0">
                <a:solidFill>
                  <a:srgbClr val="92D050"/>
                </a:solidFill>
              </a:rPr>
              <a:t>や</a:t>
            </a:r>
            <a:r>
              <a:rPr lang="ja-JP" altLang="en-US" sz="1600" dirty="0">
                <a:solidFill>
                  <a:srgbClr val="92D050"/>
                </a:solidFill>
              </a:rPr>
              <a:t>かぶせ物</a:t>
            </a:r>
            <a:r>
              <a:rPr lang="ja-JP" altLang="en-US" sz="1600" dirty="0" smtClean="0">
                <a:solidFill>
                  <a:srgbClr val="92D050"/>
                </a:solidFill>
              </a:rPr>
              <a:t>のやりかえをお勧めします</a:t>
            </a:r>
            <a:endParaRPr lang="en-US" altLang="ja-JP" sz="1600" dirty="0" smtClean="0">
              <a:solidFill>
                <a:srgbClr val="92D050"/>
              </a:solidFill>
            </a:endParaRPr>
          </a:p>
          <a:p>
            <a:r>
              <a:rPr lang="ja-JP" altLang="en-US" sz="1600" dirty="0" smtClean="0">
                <a:solidFill>
                  <a:srgbClr val="92D050"/>
                </a:solidFill>
              </a:rPr>
              <a:t>歯茎の色や形・・・継続的な歯周病治療で良い状態を保つことが可能です　　　</a:t>
            </a:r>
            <a:endParaRPr lang="en-US" altLang="ja-JP" sz="1600" dirty="0" smtClean="0">
              <a:solidFill>
                <a:srgbClr val="92D050"/>
              </a:solidFill>
            </a:endParaRPr>
          </a:p>
          <a:p>
            <a:r>
              <a:rPr lang="ja-JP" altLang="en-US" sz="1600" dirty="0" smtClean="0">
                <a:solidFill>
                  <a:srgbClr val="92D050"/>
                </a:solidFill>
              </a:rPr>
              <a:t>歯の並びや歯の移動・・・欠損補綴・矯正治療・ナイトガードが有効です</a:t>
            </a:r>
            <a:endParaRPr kumimoji="1" lang="ja-JP" altLang="en-US" sz="1600" dirty="0">
              <a:solidFill>
                <a:srgbClr val="92D050"/>
              </a:solidFill>
            </a:endParaRPr>
          </a:p>
        </p:txBody>
      </p:sp>
      <p:sp>
        <p:nvSpPr>
          <p:cNvPr id="12" name="テキスト ボックス 11"/>
          <p:cNvSpPr txBox="1"/>
          <p:nvPr/>
        </p:nvSpPr>
        <p:spPr>
          <a:xfrm>
            <a:off x="198192" y="5668594"/>
            <a:ext cx="6367110" cy="830997"/>
          </a:xfrm>
          <a:prstGeom prst="rect">
            <a:avLst/>
          </a:prstGeom>
          <a:noFill/>
        </p:spPr>
        <p:txBody>
          <a:bodyPr wrap="square" rtlCol="0">
            <a:spAutoFit/>
          </a:bodyPr>
          <a:lstStyle/>
          <a:p>
            <a:r>
              <a:rPr kumimoji="1" lang="ja-JP" altLang="en-US" sz="1600" dirty="0" smtClean="0">
                <a:solidFill>
                  <a:srgbClr val="FF0000"/>
                </a:solidFill>
              </a:rPr>
              <a:t>これらは見た目の問題です。最も大事なのはお口の様々な機能が衰えていくのを出来る限り予防することです。</a:t>
            </a:r>
            <a:endParaRPr kumimoji="1" lang="en-US" altLang="ja-JP" sz="1600" dirty="0" smtClean="0">
              <a:solidFill>
                <a:srgbClr val="FF0000"/>
              </a:solidFill>
            </a:endParaRPr>
          </a:p>
          <a:p>
            <a:r>
              <a:rPr lang="ja-JP" altLang="en-US" sz="1600" dirty="0" smtClean="0">
                <a:solidFill>
                  <a:srgbClr val="FF0000"/>
                </a:solidFill>
              </a:rPr>
              <a:t>私たちは食べ物を食べて生命を維持しているのですから・・・</a:t>
            </a:r>
            <a:endParaRPr kumimoji="1" lang="ja-JP" altLang="en-US" sz="1600" dirty="0">
              <a:solidFill>
                <a:srgbClr val="FF0000"/>
              </a:solidFill>
            </a:endParaRPr>
          </a:p>
        </p:txBody>
      </p:sp>
      <p:sp>
        <p:nvSpPr>
          <p:cNvPr id="13" name="テキスト ボックス 12"/>
          <p:cNvSpPr txBox="1"/>
          <p:nvPr/>
        </p:nvSpPr>
        <p:spPr>
          <a:xfrm>
            <a:off x="428597" y="6500473"/>
            <a:ext cx="6377736" cy="830997"/>
          </a:xfrm>
          <a:prstGeom prst="rect">
            <a:avLst/>
          </a:prstGeom>
          <a:noFill/>
        </p:spPr>
        <p:txBody>
          <a:bodyPr wrap="square" rtlCol="0">
            <a:spAutoFit/>
          </a:bodyPr>
          <a:lstStyle/>
          <a:p>
            <a:r>
              <a:rPr lang="ja-JP" altLang="en-US" sz="1600" dirty="0" smtClean="0">
                <a:solidFill>
                  <a:srgbClr val="FFFF00"/>
                </a:solidFill>
              </a:rPr>
              <a:t>●よく噛むことは脳を活発にします</a:t>
            </a:r>
            <a:endParaRPr lang="en-US" altLang="ja-JP" sz="1600" dirty="0" smtClean="0">
              <a:solidFill>
                <a:srgbClr val="FFFF00"/>
              </a:solidFill>
            </a:endParaRPr>
          </a:p>
          <a:p>
            <a:r>
              <a:rPr kumimoji="1" lang="ja-JP" altLang="en-US" sz="1600" dirty="0" smtClean="0">
                <a:solidFill>
                  <a:srgbClr val="FFFF00"/>
                </a:solidFill>
              </a:rPr>
              <a:t>●唾液は皮膚を若々しくする・ボケを防止する成分が含まれています</a:t>
            </a:r>
            <a:endParaRPr kumimoji="1" lang="en-US" altLang="ja-JP" sz="1600" dirty="0" smtClean="0">
              <a:solidFill>
                <a:srgbClr val="FFFF00"/>
              </a:solidFill>
            </a:endParaRPr>
          </a:p>
          <a:p>
            <a:r>
              <a:rPr kumimoji="1" lang="ja-JP" altLang="en-US" sz="1600" dirty="0" smtClean="0">
                <a:solidFill>
                  <a:srgbClr val="FFFF00"/>
                </a:solidFill>
              </a:rPr>
              <a:t>などお口の正常な機能は私たちを元気にしてくれます</a:t>
            </a:r>
            <a:endParaRPr kumimoji="1" lang="ja-JP" altLang="en-US" sz="1600" dirty="0">
              <a:solidFill>
                <a:srgbClr val="FFFF00"/>
              </a:solidFill>
            </a:endParaRPr>
          </a:p>
        </p:txBody>
      </p:sp>
      <p:sp>
        <p:nvSpPr>
          <p:cNvPr id="16" name="正方形/長方形 15"/>
          <p:cNvSpPr/>
          <p:nvPr/>
        </p:nvSpPr>
        <p:spPr>
          <a:xfrm>
            <a:off x="852528" y="3001213"/>
            <a:ext cx="5550097" cy="338554"/>
          </a:xfrm>
          <a:prstGeom prst="rect">
            <a:avLst/>
          </a:prstGeom>
        </p:spPr>
        <p:txBody>
          <a:bodyPr wrap="square">
            <a:spAutoFit/>
          </a:bodyPr>
          <a:lstStyle/>
          <a:p>
            <a:r>
              <a:rPr lang="ja-JP" altLang="en-US" sz="1600" dirty="0" smtClean="0">
                <a:solidFill>
                  <a:schemeClr val="bg1"/>
                </a:solidFill>
              </a:rPr>
              <a:t>～老化は体力や容姿と同様お口の中も変えてしまいます～</a:t>
            </a:r>
            <a:endParaRPr lang="en-US" altLang="ja-JP" sz="1600" dirty="0" smtClean="0">
              <a:solidFill>
                <a:schemeClr val="bg1"/>
              </a:solidFill>
            </a:endParaRPr>
          </a:p>
        </p:txBody>
      </p:sp>
      <p:sp>
        <p:nvSpPr>
          <p:cNvPr id="17" name="テキスト ボックス 16"/>
          <p:cNvSpPr txBox="1"/>
          <p:nvPr/>
        </p:nvSpPr>
        <p:spPr>
          <a:xfrm>
            <a:off x="198192" y="7286015"/>
            <a:ext cx="6659808" cy="1323439"/>
          </a:xfrm>
          <a:prstGeom prst="rect">
            <a:avLst/>
          </a:prstGeom>
          <a:noFill/>
        </p:spPr>
        <p:txBody>
          <a:bodyPr wrap="square" rtlCol="0">
            <a:spAutoFit/>
          </a:bodyPr>
          <a:lstStyle/>
          <a:p>
            <a:r>
              <a:rPr kumimoji="1" lang="ja-JP" altLang="en-US" sz="1600" dirty="0" smtClean="0"/>
              <a:t>ですから、私たちはお口の機能を阻害するものがあれば、排除し</a:t>
            </a:r>
            <a:r>
              <a:rPr lang="ja-JP" altLang="en-US" sz="1600" dirty="0"/>
              <a:t>て</a:t>
            </a:r>
            <a:r>
              <a:rPr lang="ja-JP" altLang="en-US" sz="1600" dirty="0" smtClean="0"/>
              <a:t>お口　　の健康を出来る限り維持できるようサポートしていきます。</a:t>
            </a:r>
            <a:endParaRPr lang="en-US" altLang="ja-JP" sz="1600" dirty="0" smtClean="0"/>
          </a:p>
          <a:p>
            <a:r>
              <a:rPr kumimoji="1" lang="ja-JP" altLang="en-US" sz="1600" dirty="0" smtClean="0"/>
              <a:t>もちろん歯の色をもっときれいにしたい・もっと噛めるようにしたいなどの　　ご希望にお応え出来るよう精一杯提案させて頂きます。</a:t>
            </a:r>
            <a:endParaRPr kumimoji="1" lang="en-US" altLang="ja-JP" sz="1600" dirty="0" smtClean="0"/>
          </a:p>
          <a:p>
            <a:r>
              <a:rPr lang="ja-JP" altLang="en-US" sz="1600" dirty="0" smtClean="0"/>
              <a:t>患者</a:t>
            </a:r>
            <a:r>
              <a:rPr lang="ja-JP" altLang="en-US" sz="1600" dirty="0"/>
              <a:t>さん</a:t>
            </a:r>
            <a:r>
              <a:rPr lang="ja-JP" altLang="en-US" sz="1600" dirty="0" smtClean="0"/>
              <a:t>がいい年齢の重ね方をして、笑顔でいられますように願って・・・</a:t>
            </a:r>
            <a:endParaRPr kumimoji="1" lang="en-US" altLang="ja-JP" sz="1600" dirty="0" smtClean="0"/>
          </a:p>
        </p:txBody>
      </p:sp>
      <p:sp>
        <p:nvSpPr>
          <p:cNvPr id="18" name="テキスト ボックス 17"/>
          <p:cNvSpPr txBox="1"/>
          <p:nvPr/>
        </p:nvSpPr>
        <p:spPr>
          <a:xfrm>
            <a:off x="4678680" y="8885741"/>
            <a:ext cx="2266875" cy="215444"/>
          </a:xfrm>
          <a:prstGeom prst="rect">
            <a:avLst/>
          </a:prstGeom>
          <a:noFill/>
        </p:spPr>
        <p:txBody>
          <a:bodyPr wrap="square" rtlCol="0">
            <a:spAutoFit/>
          </a:bodyPr>
          <a:lstStyle/>
          <a:p>
            <a:r>
              <a:rPr kumimoji="1" lang="ja-JP" altLang="en-US" sz="800" dirty="0" smtClean="0">
                <a:solidFill>
                  <a:schemeClr val="bg1"/>
                </a:solidFill>
              </a:rPr>
              <a:t>丸山歯科医院　　曽根信子　　</a:t>
            </a:r>
            <a:r>
              <a:rPr kumimoji="1" lang="en-US" altLang="ja-JP" sz="800" dirty="0" smtClean="0">
                <a:solidFill>
                  <a:schemeClr val="bg1"/>
                </a:solidFill>
              </a:rPr>
              <a:t>H27.8.31</a:t>
            </a:r>
            <a:r>
              <a:rPr kumimoji="1" lang="ja-JP" altLang="en-US" sz="800" dirty="0" smtClean="0">
                <a:solidFill>
                  <a:schemeClr val="bg1"/>
                </a:solidFill>
              </a:rPr>
              <a:t>　　</a:t>
            </a:r>
            <a:r>
              <a:rPr kumimoji="1" lang="en-US" altLang="ja-JP" sz="800" dirty="0" smtClean="0">
                <a:solidFill>
                  <a:schemeClr val="bg1"/>
                </a:solidFill>
              </a:rPr>
              <a:t>VOL.</a:t>
            </a:r>
            <a:r>
              <a:rPr kumimoji="1" lang="ja-JP" altLang="en-US" sz="800" dirty="0" smtClean="0">
                <a:solidFill>
                  <a:schemeClr val="bg1"/>
                </a:solidFill>
              </a:rPr>
              <a:t>１　</a:t>
            </a:r>
            <a:endParaRPr kumimoji="1" lang="ja-JP" altLang="en-US" sz="800" dirty="0">
              <a:solidFill>
                <a:schemeClr val="bg1"/>
              </a:solidFill>
            </a:endParaRPr>
          </a:p>
        </p:txBody>
      </p:sp>
      <p:sp>
        <p:nvSpPr>
          <p:cNvPr id="2" name="テキスト ボックス 1"/>
          <p:cNvSpPr txBox="1"/>
          <p:nvPr/>
        </p:nvSpPr>
        <p:spPr>
          <a:xfrm>
            <a:off x="2615268" y="4267194"/>
            <a:ext cx="1742083" cy="338554"/>
          </a:xfrm>
          <a:prstGeom prst="rect">
            <a:avLst/>
          </a:prstGeom>
          <a:noFill/>
        </p:spPr>
        <p:txBody>
          <a:bodyPr wrap="square" rtlCol="0">
            <a:spAutoFit/>
          </a:bodyPr>
          <a:lstStyle/>
          <a:p>
            <a:r>
              <a:rPr kumimoji="1" lang="ja-JP" altLang="en-US" sz="1600" dirty="0" smtClean="0">
                <a:solidFill>
                  <a:schemeClr val="bg1"/>
                </a:solidFill>
              </a:rPr>
              <a:t>～しかし～</a:t>
            </a:r>
            <a:endParaRPr kumimoji="1" lang="ja-JP" altLang="en-US" sz="1600" dirty="0">
              <a:solidFill>
                <a:schemeClr val="bg1"/>
              </a:solidFill>
            </a:endParaRPr>
          </a:p>
        </p:txBody>
      </p:sp>
      <p:sp>
        <p:nvSpPr>
          <p:cNvPr id="10" name="上矢印 9"/>
          <p:cNvSpPr/>
          <p:nvPr/>
        </p:nvSpPr>
        <p:spPr>
          <a:xfrm>
            <a:off x="2764556" y="5431677"/>
            <a:ext cx="894167" cy="177025"/>
          </a:xfrm>
          <a:prstGeom prst="upArrow">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 name="図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80288" y="208925"/>
            <a:ext cx="1920240" cy="125150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98</TotalTime>
  <Words>260</Words>
  <Application>Microsoft Office PowerPoint</Application>
  <PresentationFormat>画面に合わせる (4:3)</PresentationFormat>
  <Paragraphs>22</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FJ-USER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Owner</dc:creator>
  <cp:lastModifiedBy>maruyama</cp:lastModifiedBy>
  <cp:revision>13</cp:revision>
  <dcterms:created xsi:type="dcterms:W3CDTF">2015-08-30T01:42:16Z</dcterms:created>
  <dcterms:modified xsi:type="dcterms:W3CDTF">2015-09-01T23:58:24Z</dcterms:modified>
</cp:coreProperties>
</file>