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144000" type="screen4x3"/>
  <p:notesSz cx="9866313" cy="14295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2292" y="3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276255" cy="717647"/>
          </a:xfrm>
          <a:prstGeom prst="rect">
            <a:avLst/>
          </a:prstGeom>
        </p:spPr>
        <p:txBody>
          <a:bodyPr vert="horz" lIns="138056" tIns="69028" rIns="138056" bIns="69028" rtlCol="0"/>
          <a:lstStyle>
            <a:lvl1pPr algn="l">
              <a:defRPr sz="1800"/>
            </a:lvl1pPr>
          </a:lstStyle>
          <a:p>
            <a:endParaRPr kumimoji="1" lang="ja-JP" altLang="en-US"/>
          </a:p>
        </p:txBody>
      </p:sp>
      <p:sp>
        <p:nvSpPr>
          <p:cNvPr id="3" name="日付プレースホルダー 2"/>
          <p:cNvSpPr>
            <a:spLocks noGrp="1"/>
          </p:cNvSpPr>
          <p:nvPr>
            <p:ph type="dt" sz="quarter" idx="1"/>
          </p:nvPr>
        </p:nvSpPr>
        <p:spPr>
          <a:xfrm>
            <a:off x="5587733" y="1"/>
            <a:ext cx="4276254" cy="717647"/>
          </a:xfrm>
          <a:prstGeom prst="rect">
            <a:avLst/>
          </a:prstGeom>
        </p:spPr>
        <p:txBody>
          <a:bodyPr vert="horz" lIns="138056" tIns="69028" rIns="138056" bIns="69028" rtlCol="0"/>
          <a:lstStyle>
            <a:lvl1pPr algn="r">
              <a:defRPr sz="1800"/>
            </a:lvl1pPr>
          </a:lstStyle>
          <a:p>
            <a:fld id="{A3780D45-8D9E-49F0-BE02-E35DCA4B0E11}" type="datetimeFigureOut">
              <a:rPr kumimoji="1" lang="ja-JP" altLang="en-US" smtClean="0"/>
              <a:t>2016/10/19</a:t>
            </a:fld>
            <a:endParaRPr kumimoji="1" lang="ja-JP" altLang="en-US"/>
          </a:p>
        </p:txBody>
      </p:sp>
      <p:sp>
        <p:nvSpPr>
          <p:cNvPr id="4" name="フッター プレースホルダー 3"/>
          <p:cNvSpPr>
            <a:spLocks noGrp="1"/>
          </p:cNvSpPr>
          <p:nvPr>
            <p:ph type="ftr" sz="quarter" idx="2"/>
          </p:nvPr>
        </p:nvSpPr>
        <p:spPr>
          <a:xfrm>
            <a:off x="2" y="13577792"/>
            <a:ext cx="4276255" cy="717647"/>
          </a:xfrm>
          <a:prstGeom prst="rect">
            <a:avLst/>
          </a:prstGeom>
        </p:spPr>
        <p:txBody>
          <a:bodyPr vert="horz" lIns="138056" tIns="69028" rIns="138056" bIns="69028" rtlCol="0" anchor="b"/>
          <a:lstStyle>
            <a:lvl1pPr algn="l">
              <a:defRPr sz="1800"/>
            </a:lvl1pPr>
          </a:lstStyle>
          <a:p>
            <a:endParaRPr kumimoji="1" lang="ja-JP" altLang="en-US"/>
          </a:p>
        </p:txBody>
      </p:sp>
      <p:sp>
        <p:nvSpPr>
          <p:cNvPr id="5" name="スライド番号プレースホルダー 4"/>
          <p:cNvSpPr>
            <a:spLocks noGrp="1"/>
          </p:cNvSpPr>
          <p:nvPr>
            <p:ph type="sldNum" sz="quarter" idx="3"/>
          </p:nvPr>
        </p:nvSpPr>
        <p:spPr>
          <a:xfrm>
            <a:off x="5587733" y="13577792"/>
            <a:ext cx="4276254" cy="717647"/>
          </a:xfrm>
          <a:prstGeom prst="rect">
            <a:avLst/>
          </a:prstGeom>
        </p:spPr>
        <p:txBody>
          <a:bodyPr vert="horz" lIns="138056" tIns="69028" rIns="138056" bIns="69028" rtlCol="0" anchor="b"/>
          <a:lstStyle>
            <a:lvl1pPr algn="r">
              <a:defRPr sz="1800"/>
            </a:lvl1pPr>
          </a:lstStyle>
          <a:p>
            <a:fld id="{A7C9B9F6-E41A-413D-94E2-05A6308BE18D}" type="slidenum">
              <a:rPr kumimoji="1" lang="ja-JP" altLang="en-US" smtClean="0"/>
              <a:t>‹#›</a:t>
            </a:fld>
            <a:endParaRPr kumimoji="1" lang="ja-JP" altLang="en-US"/>
          </a:p>
        </p:txBody>
      </p:sp>
    </p:spTree>
    <p:extLst>
      <p:ext uri="{BB962C8B-B14F-4D97-AF65-F5344CB8AC3E}">
        <p14:creationId xmlns:p14="http://schemas.microsoft.com/office/powerpoint/2010/main" val="241367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4275402" cy="714772"/>
          </a:xfrm>
          <a:prstGeom prst="rect">
            <a:avLst/>
          </a:prstGeom>
        </p:spPr>
        <p:txBody>
          <a:bodyPr vert="horz" lIns="138056" tIns="69028" rIns="138056" bIns="69028" rtlCol="0"/>
          <a:lstStyle>
            <a:lvl1pPr algn="l">
              <a:defRPr sz="1800"/>
            </a:lvl1pPr>
          </a:lstStyle>
          <a:p>
            <a:endParaRPr kumimoji="1" lang="ja-JP" altLang="en-US"/>
          </a:p>
        </p:txBody>
      </p:sp>
      <p:sp>
        <p:nvSpPr>
          <p:cNvPr id="3" name="日付プレースホルダ 2"/>
          <p:cNvSpPr>
            <a:spLocks noGrp="1"/>
          </p:cNvSpPr>
          <p:nvPr>
            <p:ph type="dt" idx="1"/>
          </p:nvPr>
        </p:nvSpPr>
        <p:spPr>
          <a:xfrm>
            <a:off x="5588629" y="0"/>
            <a:ext cx="4275402" cy="714772"/>
          </a:xfrm>
          <a:prstGeom prst="rect">
            <a:avLst/>
          </a:prstGeom>
        </p:spPr>
        <p:txBody>
          <a:bodyPr vert="horz" lIns="138056" tIns="69028" rIns="138056" bIns="69028" rtlCol="0"/>
          <a:lstStyle>
            <a:lvl1pPr algn="r">
              <a:defRPr sz="1800"/>
            </a:lvl1pPr>
          </a:lstStyle>
          <a:p>
            <a:fld id="{41A6B65B-E440-43EA-A983-5187018E215E}" type="datetimeFigureOut">
              <a:rPr kumimoji="1" lang="ja-JP" altLang="en-US" smtClean="0"/>
              <a:t>2016/10/19</a:t>
            </a:fld>
            <a:endParaRPr kumimoji="1" lang="ja-JP" altLang="en-US"/>
          </a:p>
        </p:txBody>
      </p:sp>
      <p:sp>
        <p:nvSpPr>
          <p:cNvPr id="4" name="スライド イメージ プレースホルダ 3"/>
          <p:cNvSpPr>
            <a:spLocks noGrp="1" noRot="1" noChangeAspect="1"/>
          </p:cNvSpPr>
          <p:nvPr>
            <p:ph type="sldImg" idx="2"/>
          </p:nvPr>
        </p:nvSpPr>
        <p:spPr>
          <a:xfrm>
            <a:off x="2924175" y="1071563"/>
            <a:ext cx="4017963" cy="5360987"/>
          </a:xfrm>
          <a:prstGeom prst="rect">
            <a:avLst/>
          </a:prstGeom>
          <a:noFill/>
          <a:ln w="12700">
            <a:solidFill>
              <a:prstClr val="black"/>
            </a:solidFill>
          </a:ln>
        </p:spPr>
        <p:txBody>
          <a:bodyPr vert="horz" lIns="138056" tIns="69028" rIns="138056" bIns="69028" rtlCol="0" anchor="ctr"/>
          <a:lstStyle/>
          <a:p>
            <a:endParaRPr lang="ja-JP" altLang="en-US"/>
          </a:p>
        </p:txBody>
      </p:sp>
      <p:sp>
        <p:nvSpPr>
          <p:cNvPr id="5" name="ノート プレースホルダ 4"/>
          <p:cNvSpPr>
            <a:spLocks noGrp="1"/>
          </p:cNvSpPr>
          <p:nvPr>
            <p:ph type="body" sz="quarter" idx="3"/>
          </p:nvPr>
        </p:nvSpPr>
        <p:spPr>
          <a:xfrm>
            <a:off x="986633" y="6790336"/>
            <a:ext cx="7893050" cy="6432947"/>
          </a:xfrm>
          <a:prstGeom prst="rect">
            <a:avLst/>
          </a:prstGeom>
        </p:spPr>
        <p:txBody>
          <a:bodyPr vert="horz" lIns="138056" tIns="69028" rIns="138056" bIns="6902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13578185"/>
            <a:ext cx="4275402" cy="714772"/>
          </a:xfrm>
          <a:prstGeom prst="rect">
            <a:avLst/>
          </a:prstGeom>
        </p:spPr>
        <p:txBody>
          <a:bodyPr vert="horz" lIns="138056" tIns="69028" rIns="138056" bIns="69028" rtlCol="0" anchor="b"/>
          <a:lstStyle>
            <a:lvl1pPr algn="l">
              <a:defRPr sz="1800"/>
            </a:lvl1pPr>
          </a:lstStyle>
          <a:p>
            <a:endParaRPr kumimoji="1" lang="ja-JP" altLang="en-US"/>
          </a:p>
        </p:txBody>
      </p:sp>
      <p:sp>
        <p:nvSpPr>
          <p:cNvPr id="7" name="スライド番号プレースホルダ 6"/>
          <p:cNvSpPr>
            <a:spLocks noGrp="1"/>
          </p:cNvSpPr>
          <p:nvPr>
            <p:ph type="sldNum" sz="quarter" idx="5"/>
          </p:nvPr>
        </p:nvSpPr>
        <p:spPr>
          <a:xfrm>
            <a:off x="5588629" y="13578185"/>
            <a:ext cx="4275402" cy="714772"/>
          </a:xfrm>
          <a:prstGeom prst="rect">
            <a:avLst/>
          </a:prstGeom>
        </p:spPr>
        <p:txBody>
          <a:bodyPr vert="horz" lIns="138056" tIns="69028" rIns="138056" bIns="69028" rtlCol="0" anchor="b"/>
          <a:lstStyle>
            <a:lvl1pPr algn="r">
              <a:defRPr sz="1800"/>
            </a:lvl1pPr>
          </a:lstStyle>
          <a:p>
            <a:fld id="{E2069CDF-DB48-47B8-AA1F-ED0F39188CAD}" type="slidenum">
              <a:rPr kumimoji="1" lang="ja-JP" altLang="en-US" smtClean="0"/>
              <a:t>‹#›</a:t>
            </a:fld>
            <a:endParaRPr kumimoji="1" lang="ja-JP" altLang="en-US"/>
          </a:p>
        </p:txBody>
      </p:sp>
    </p:spTree>
    <p:extLst>
      <p:ext uri="{BB962C8B-B14F-4D97-AF65-F5344CB8AC3E}">
        <p14:creationId xmlns:p14="http://schemas.microsoft.com/office/powerpoint/2010/main" val="6707614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2069CDF-DB48-47B8-AA1F-ED0F39188CAD}" type="slidenum">
              <a:rPr kumimoji="1" lang="ja-JP" altLang="en-US" smtClean="0"/>
              <a:t>1</a:t>
            </a:fld>
            <a:endParaRPr kumimoji="1" lang="ja-JP" altLang="en-US"/>
          </a:p>
        </p:txBody>
      </p:sp>
    </p:spTree>
    <p:extLst>
      <p:ext uri="{BB962C8B-B14F-4D97-AF65-F5344CB8AC3E}">
        <p14:creationId xmlns:p14="http://schemas.microsoft.com/office/powerpoint/2010/main" val="3285296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2016/10/19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F3B684E-01D8-4D0D-899E-0EDA822964A7}" type="datetimeFigureOut">
              <a:rPr kumimoji="1" lang="ja-JP" altLang="en-US" smtClean="0"/>
              <a:pPr/>
              <a:t>2016/10/19</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F415072-834F-4DD5-BA09-18754E880F7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39703" y="2493060"/>
            <a:ext cx="6185641" cy="9148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3" name="図 32" descr="２.jpg"/>
          <p:cNvPicPr>
            <a:picLocks noChangeAspect="1"/>
          </p:cNvPicPr>
          <p:nvPr/>
        </p:nvPicPr>
        <p:blipFill>
          <a:blip r:embed="rId3" cstate="print"/>
          <a:stretch>
            <a:fillRect/>
          </a:stretch>
        </p:blipFill>
        <p:spPr>
          <a:xfrm>
            <a:off x="4797782" y="2109318"/>
            <a:ext cx="2047875" cy="3571875"/>
          </a:xfrm>
          <a:prstGeom prst="rect">
            <a:avLst/>
          </a:prstGeom>
        </p:spPr>
      </p:pic>
      <p:pic>
        <p:nvPicPr>
          <p:cNvPr id="5" name="Picture 5" descr="新"/>
          <p:cNvPicPr>
            <a:picLocks noChangeAspect="1" noChangeArrowheads="1"/>
          </p:cNvPicPr>
          <p:nvPr/>
        </p:nvPicPr>
        <p:blipFill>
          <a:blip r:embed="rId4" cstate="print"/>
          <a:srcRect/>
          <a:stretch>
            <a:fillRect/>
          </a:stretch>
        </p:blipFill>
        <p:spPr bwMode="auto">
          <a:xfrm>
            <a:off x="0" y="0"/>
            <a:ext cx="6858000" cy="9144000"/>
          </a:xfrm>
          <a:prstGeom prst="rect">
            <a:avLst/>
          </a:prstGeom>
          <a:noFill/>
        </p:spPr>
      </p:pic>
      <p:sp>
        <p:nvSpPr>
          <p:cNvPr id="4" name="テキスト ボックス 3"/>
          <p:cNvSpPr txBox="1"/>
          <p:nvPr/>
        </p:nvSpPr>
        <p:spPr>
          <a:xfrm>
            <a:off x="764704" y="1477124"/>
            <a:ext cx="5760640" cy="369332"/>
          </a:xfrm>
          <a:prstGeom prst="rect">
            <a:avLst/>
          </a:prstGeom>
          <a:noFill/>
        </p:spPr>
        <p:txBody>
          <a:bodyPr wrap="square" rtlCol="0">
            <a:spAutoFit/>
          </a:bodyPr>
          <a:lstStyle/>
          <a:p>
            <a:r>
              <a:rPr lang="ja-JP" altLang="en-US" dirty="0" smtClean="0">
                <a:solidFill>
                  <a:schemeClr val="bg1"/>
                </a:solidFill>
              </a:rPr>
              <a:t>インプラント埋入手術は静脈内鎮静法を使用します</a:t>
            </a:r>
            <a:endParaRPr kumimoji="1" lang="en-US" altLang="ja-JP" dirty="0" smtClean="0">
              <a:solidFill>
                <a:schemeClr val="bg1"/>
              </a:solidFill>
            </a:endParaRPr>
          </a:p>
        </p:txBody>
      </p:sp>
      <p:sp>
        <p:nvSpPr>
          <p:cNvPr id="6" name="テキスト ボックス 5"/>
          <p:cNvSpPr txBox="1"/>
          <p:nvPr/>
        </p:nvSpPr>
        <p:spPr>
          <a:xfrm>
            <a:off x="260648" y="395536"/>
            <a:ext cx="2304256" cy="707886"/>
          </a:xfrm>
          <a:prstGeom prst="rect">
            <a:avLst/>
          </a:prstGeom>
          <a:noFill/>
        </p:spPr>
        <p:txBody>
          <a:bodyPr wrap="square" rtlCol="0">
            <a:spAutoFit/>
          </a:bodyPr>
          <a:lstStyle/>
          <a:p>
            <a:r>
              <a:rPr kumimoji="1" lang="ja-JP" altLang="en-US" sz="2000" dirty="0" err="1" smtClean="0">
                <a:solidFill>
                  <a:schemeClr val="bg1"/>
                </a:solidFill>
              </a:rPr>
              <a:t>すず</a:t>
            </a:r>
            <a:r>
              <a:rPr kumimoji="1" lang="ja-JP" altLang="en-US" sz="2000" dirty="0" smtClean="0">
                <a:solidFill>
                  <a:schemeClr val="bg1"/>
                </a:solidFill>
              </a:rPr>
              <a:t>かけの木新聞</a:t>
            </a:r>
            <a:endParaRPr kumimoji="1" lang="en-US" altLang="ja-JP" sz="2000" dirty="0" smtClean="0">
              <a:solidFill>
                <a:schemeClr val="bg1"/>
              </a:solidFill>
            </a:endParaRPr>
          </a:p>
          <a:p>
            <a:r>
              <a:rPr lang="ja-JP" altLang="en-US" sz="2000" dirty="0" smtClean="0">
                <a:solidFill>
                  <a:schemeClr val="bg1"/>
                </a:solidFill>
              </a:rPr>
              <a:t>　　　　１０月号</a:t>
            </a:r>
            <a:endParaRPr kumimoji="1" lang="ja-JP" altLang="en-US" sz="2000" dirty="0">
              <a:solidFill>
                <a:schemeClr val="bg1"/>
              </a:solidFill>
            </a:endParaRPr>
          </a:p>
        </p:txBody>
      </p:sp>
      <p:sp>
        <p:nvSpPr>
          <p:cNvPr id="14" name="正方形/長方形 13"/>
          <p:cNvSpPr/>
          <p:nvPr/>
        </p:nvSpPr>
        <p:spPr>
          <a:xfrm>
            <a:off x="692696" y="4932040"/>
            <a:ext cx="5184576" cy="108012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3573902" y="9669940"/>
            <a:ext cx="3456384" cy="230832"/>
          </a:xfrm>
          <a:prstGeom prst="rect">
            <a:avLst/>
          </a:prstGeom>
          <a:noFill/>
        </p:spPr>
        <p:txBody>
          <a:bodyPr wrap="square" rtlCol="0">
            <a:spAutoFit/>
          </a:bodyPr>
          <a:lstStyle/>
          <a:p>
            <a:r>
              <a:rPr kumimoji="1" lang="ja-JP" altLang="en-US" sz="900" dirty="0" smtClean="0">
                <a:solidFill>
                  <a:schemeClr val="bg1"/>
                </a:solidFill>
              </a:rPr>
              <a:t>医療法人社団　丸山歯科医院　　曽根信子　　</a:t>
            </a:r>
            <a:r>
              <a:rPr kumimoji="1" lang="en-US" altLang="ja-JP" sz="900" dirty="0" smtClean="0">
                <a:solidFill>
                  <a:schemeClr val="bg1"/>
                </a:solidFill>
              </a:rPr>
              <a:t>H28.10.1</a:t>
            </a:r>
            <a:r>
              <a:rPr kumimoji="1" lang="ja-JP" altLang="en-US" sz="900" dirty="0" smtClean="0">
                <a:solidFill>
                  <a:schemeClr val="bg1"/>
                </a:solidFill>
              </a:rPr>
              <a:t>　</a:t>
            </a:r>
            <a:r>
              <a:rPr kumimoji="1" lang="en-US" altLang="ja-JP" sz="900" dirty="0" smtClean="0">
                <a:solidFill>
                  <a:schemeClr val="bg1"/>
                </a:solidFill>
              </a:rPr>
              <a:t>VOL.</a:t>
            </a:r>
            <a:r>
              <a:rPr kumimoji="1" lang="ja-JP" altLang="en-US" sz="900" dirty="0" smtClean="0">
                <a:solidFill>
                  <a:schemeClr val="bg1"/>
                </a:solidFill>
              </a:rPr>
              <a:t>１　</a:t>
            </a:r>
            <a:endParaRPr kumimoji="1" lang="ja-JP" altLang="en-US" sz="900" dirty="0">
              <a:solidFill>
                <a:schemeClr val="bg1"/>
              </a:solidFill>
            </a:endParaRPr>
          </a:p>
        </p:txBody>
      </p:sp>
      <p:sp>
        <p:nvSpPr>
          <p:cNvPr id="20" name="横巻き 19"/>
          <p:cNvSpPr/>
          <p:nvPr/>
        </p:nvSpPr>
        <p:spPr>
          <a:xfrm>
            <a:off x="620688" y="1386066"/>
            <a:ext cx="5400600" cy="504056"/>
          </a:xfrm>
          <a:prstGeom prst="horizontalScroll">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060848" y="1899066"/>
            <a:ext cx="2808312" cy="369332"/>
          </a:xfrm>
          <a:prstGeom prst="rect">
            <a:avLst/>
          </a:prstGeom>
          <a:noFill/>
        </p:spPr>
        <p:txBody>
          <a:bodyPr wrap="square" rtlCol="0">
            <a:spAutoFit/>
          </a:bodyPr>
          <a:lstStyle/>
          <a:p>
            <a:r>
              <a:rPr lang="ja-JP" altLang="en-US" b="1" dirty="0" smtClean="0">
                <a:solidFill>
                  <a:srgbClr val="92D050"/>
                </a:solidFill>
              </a:rPr>
              <a:t>静脈内鎮静法とは・・・</a:t>
            </a:r>
            <a:endParaRPr kumimoji="1" lang="ja-JP" altLang="en-US" b="1" dirty="0">
              <a:solidFill>
                <a:srgbClr val="92D050"/>
              </a:solidFill>
            </a:endParaRPr>
          </a:p>
        </p:txBody>
      </p:sp>
      <p:sp>
        <p:nvSpPr>
          <p:cNvPr id="22" name="テキスト ボックス 21"/>
          <p:cNvSpPr txBox="1"/>
          <p:nvPr/>
        </p:nvSpPr>
        <p:spPr>
          <a:xfrm>
            <a:off x="548680" y="2943208"/>
            <a:ext cx="6048672" cy="1600438"/>
          </a:xfrm>
          <a:prstGeom prst="rect">
            <a:avLst/>
          </a:prstGeom>
          <a:noFill/>
        </p:spPr>
        <p:txBody>
          <a:bodyPr wrap="square" rtlCol="0">
            <a:spAutoFit/>
          </a:bodyPr>
          <a:lstStyle/>
          <a:p>
            <a:r>
              <a:rPr kumimoji="1" lang="ja-JP" altLang="en-US" sz="1600" dirty="0" smtClean="0">
                <a:solidFill>
                  <a:schemeClr val="bg1"/>
                </a:solidFill>
              </a:rPr>
              <a:t>お薬が効いてうとうとする状態で治療を進めます　　　　　　　　　　　　全身麻酔のように意識をなくすわけではないので会話も出来ますが覚えていないことがほとんどです</a:t>
            </a:r>
            <a:endParaRPr kumimoji="1" lang="en-US" altLang="ja-JP" sz="1600" dirty="0" smtClean="0">
              <a:solidFill>
                <a:schemeClr val="bg1"/>
              </a:solidFill>
            </a:endParaRPr>
          </a:p>
          <a:p>
            <a:r>
              <a:rPr lang="ja-JP" altLang="en-US" sz="1600" dirty="0" smtClean="0">
                <a:solidFill>
                  <a:schemeClr val="bg1"/>
                </a:solidFill>
              </a:rPr>
              <a:t>そして使用するお薬は鎮静、抗不安、健忘など中枢抑制効果があるため恐怖心を取り除くことができるのです</a:t>
            </a:r>
            <a:endParaRPr kumimoji="1" lang="en-US" altLang="ja-JP" sz="1600" dirty="0" smtClean="0">
              <a:solidFill>
                <a:schemeClr val="bg1"/>
              </a:solidFill>
            </a:endParaRPr>
          </a:p>
          <a:p>
            <a:endParaRPr kumimoji="1" lang="ja-JP" altLang="en-US" dirty="0"/>
          </a:p>
        </p:txBody>
      </p:sp>
      <p:sp>
        <p:nvSpPr>
          <p:cNvPr id="23" name="テキスト ボックス 22"/>
          <p:cNvSpPr txBox="1"/>
          <p:nvPr/>
        </p:nvSpPr>
        <p:spPr>
          <a:xfrm>
            <a:off x="2564904" y="4177764"/>
            <a:ext cx="1800200" cy="369332"/>
          </a:xfrm>
          <a:prstGeom prst="rect">
            <a:avLst/>
          </a:prstGeom>
          <a:noFill/>
        </p:spPr>
        <p:txBody>
          <a:bodyPr wrap="square" rtlCol="0">
            <a:spAutoFit/>
          </a:bodyPr>
          <a:lstStyle/>
          <a:p>
            <a:r>
              <a:rPr lang="ja-JP" altLang="en-US" b="1" dirty="0" smtClean="0">
                <a:solidFill>
                  <a:srgbClr val="92D050"/>
                </a:solidFill>
              </a:rPr>
              <a:t>そのため・・・</a:t>
            </a:r>
            <a:endParaRPr kumimoji="1" lang="ja-JP" altLang="en-US" b="1" dirty="0">
              <a:solidFill>
                <a:srgbClr val="92D050"/>
              </a:solidFill>
            </a:endParaRPr>
          </a:p>
        </p:txBody>
      </p:sp>
      <p:sp>
        <p:nvSpPr>
          <p:cNvPr id="24" name="テキスト ボックス 23"/>
          <p:cNvSpPr txBox="1"/>
          <p:nvPr/>
        </p:nvSpPr>
        <p:spPr>
          <a:xfrm>
            <a:off x="546450" y="4445840"/>
            <a:ext cx="6788988" cy="338554"/>
          </a:xfrm>
          <a:prstGeom prst="rect">
            <a:avLst/>
          </a:prstGeom>
          <a:noFill/>
        </p:spPr>
        <p:txBody>
          <a:bodyPr wrap="square" rtlCol="0">
            <a:spAutoFit/>
          </a:bodyPr>
          <a:lstStyle/>
          <a:p>
            <a:r>
              <a:rPr kumimoji="1" lang="ja-JP" altLang="en-US" sz="1600" dirty="0" smtClean="0">
                <a:solidFill>
                  <a:schemeClr val="bg1"/>
                </a:solidFill>
              </a:rPr>
              <a:t>歯科治療に恐怖心を持っている、嘔吐反射がある方々にも有効です</a:t>
            </a:r>
            <a:endParaRPr kumimoji="1" lang="ja-JP" altLang="en-US" sz="1600" dirty="0">
              <a:solidFill>
                <a:schemeClr val="bg1"/>
              </a:solidFill>
            </a:endParaRPr>
          </a:p>
        </p:txBody>
      </p:sp>
      <p:pic>
        <p:nvPicPr>
          <p:cNvPr id="25" name="図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63093" y="4910555"/>
            <a:ext cx="2025703" cy="1033500"/>
          </a:xfrm>
          <a:prstGeom prst="rect">
            <a:avLst/>
          </a:prstGeom>
        </p:spPr>
      </p:pic>
      <p:pic>
        <p:nvPicPr>
          <p:cNvPr id="19" name="図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93127" y="4910109"/>
            <a:ext cx="1951828" cy="1037428"/>
          </a:xfrm>
          <a:prstGeom prst="rect">
            <a:avLst/>
          </a:prstGeom>
        </p:spPr>
      </p:pic>
      <p:sp>
        <p:nvSpPr>
          <p:cNvPr id="26" name="テキスト ボックス 25"/>
          <p:cNvSpPr txBox="1"/>
          <p:nvPr/>
        </p:nvSpPr>
        <p:spPr>
          <a:xfrm>
            <a:off x="673909" y="5941672"/>
            <a:ext cx="6336704" cy="1077218"/>
          </a:xfrm>
          <a:prstGeom prst="rect">
            <a:avLst/>
          </a:prstGeom>
          <a:noFill/>
        </p:spPr>
        <p:txBody>
          <a:bodyPr wrap="square" rtlCol="0">
            <a:spAutoFit/>
          </a:bodyPr>
          <a:lstStyle/>
          <a:p>
            <a:r>
              <a:rPr kumimoji="1" lang="ja-JP" altLang="en-US" sz="1600" dirty="0" smtClean="0"/>
              <a:t>長時間にわたるインプラント手術などは不安や恐怖を感じたり　　　　</a:t>
            </a:r>
            <a:endParaRPr kumimoji="1" lang="en-US" altLang="ja-JP" sz="1600" dirty="0" smtClean="0"/>
          </a:p>
          <a:p>
            <a:r>
              <a:rPr kumimoji="1" lang="ja-JP" altLang="en-US" sz="1600" dirty="0" smtClean="0"/>
              <a:t>お口を開けている時間も</a:t>
            </a:r>
            <a:r>
              <a:rPr lang="ja-JP" altLang="en-US" sz="1600" dirty="0" smtClean="0"/>
              <a:t>長いため苦痛に思うこともあります</a:t>
            </a:r>
            <a:endParaRPr lang="en-US" altLang="ja-JP" sz="1600" dirty="0"/>
          </a:p>
          <a:p>
            <a:r>
              <a:rPr lang="ja-JP" altLang="en-US" sz="1600" dirty="0" smtClean="0"/>
              <a:t>静脈内鎮静法を使うと・・・</a:t>
            </a:r>
            <a:endParaRPr lang="en-US" altLang="ja-JP" sz="1600" dirty="0" smtClean="0"/>
          </a:p>
          <a:p>
            <a:r>
              <a:rPr kumimoji="1" lang="ja-JP" altLang="en-US" sz="1600" dirty="0" smtClean="0">
                <a:solidFill>
                  <a:srgbClr val="FFFF00"/>
                </a:solidFill>
              </a:rPr>
              <a:t>①　患者さんの恐怖心を軽減できます</a:t>
            </a:r>
            <a:endParaRPr kumimoji="1" lang="ja-JP" altLang="en-US" sz="1600" dirty="0">
              <a:solidFill>
                <a:srgbClr val="FFFF00"/>
              </a:solidFill>
            </a:endParaRPr>
          </a:p>
        </p:txBody>
      </p:sp>
      <p:sp>
        <p:nvSpPr>
          <p:cNvPr id="32" name="テキスト ボックス 31"/>
          <p:cNvSpPr txBox="1"/>
          <p:nvPr/>
        </p:nvSpPr>
        <p:spPr>
          <a:xfrm>
            <a:off x="1274449" y="8117120"/>
            <a:ext cx="5334968" cy="523220"/>
          </a:xfrm>
          <a:prstGeom prst="rect">
            <a:avLst/>
          </a:prstGeom>
          <a:noFill/>
        </p:spPr>
        <p:txBody>
          <a:bodyPr wrap="square" rtlCol="0">
            <a:spAutoFit/>
          </a:bodyPr>
          <a:lstStyle/>
          <a:p>
            <a:r>
              <a:rPr lang="ja-JP" altLang="en-US" sz="1400" dirty="0" smtClean="0"/>
              <a:t>静脈内鎮静法は保険外治療になります</a:t>
            </a:r>
            <a:endParaRPr lang="en-US" altLang="ja-JP" sz="1400" dirty="0" smtClean="0"/>
          </a:p>
          <a:p>
            <a:r>
              <a:rPr lang="ja-JP" altLang="en-US" sz="1400" dirty="0" smtClean="0"/>
              <a:t>歯科治療に不安や恐怖心をお持ちの方もご相談ください</a:t>
            </a:r>
            <a:endParaRPr kumimoji="1" lang="ja-JP" altLang="en-US" sz="1400" dirty="0"/>
          </a:p>
        </p:txBody>
      </p:sp>
      <p:pic>
        <p:nvPicPr>
          <p:cNvPr id="34" name="図 33" descr="２.jpg"/>
          <p:cNvPicPr>
            <a:picLocks noChangeAspect="1"/>
          </p:cNvPicPr>
          <p:nvPr/>
        </p:nvPicPr>
        <p:blipFill>
          <a:blip r:embed="rId3" cstate="print"/>
          <a:stretch>
            <a:fillRect/>
          </a:stretch>
        </p:blipFill>
        <p:spPr>
          <a:xfrm>
            <a:off x="5015391" y="349273"/>
            <a:ext cx="573405" cy="1000125"/>
          </a:xfrm>
          <a:prstGeom prst="rect">
            <a:avLst/>
          </a:prstGeom>
        </p:spPr>
      </p:pic>
      <p:sp>
        <p:nvSpPr>
          <p:cNvPr id="7" name="テキスト ボックス 6"/>
          <p:cNvSpPr txBox="1"/>
          <p:nvPr/>
        </p:nvSpPr>
        <p:spPr>
          <a:xfrm>
            <a:off x="749606" y="2155053"/>
            <a:ext cx="5811957" cy="830997"/>
          </a:xfrm>
          <a:prstGeom prst="rect">
            <a:avLst/>
          </a:prstGeom>
          <a:noFill/>
        </p:spPr>
        <p:txBody>
          <a:bodyPr wrap="square" rtlCol="0">
            <a:spAutoFit/>
          </a:bodyPr>
          <a:lstStyle/>
          <a:p>
            <a:r>
              <a:rPr lang="ja-JP" altLang="en-US" sz="1600" dirty="0" smtClean="0">
                <a:solidFill>
                  <a:srgbClr val="00B050"/>
                </a:solidFill>
              </a:rPr>
              <a:t>歯科治療に対する恐怖心や不安、緊張感を抑制して安全に　　　　　　　　治療を進めるために、薬剤（鎮静剤）を血管内に注入して意識　　　　　　　消失をきたさない状態の鎮静状態をもたらす方法です</a:t>
            </a:r>
            <a:endParaRPr kumimoji="1" lang="en-US" altLang="ja-JP" sz="1600" dirty="0" smtClean="0">
              <a:solidFill>
                <a:srgbClr val="00B050"/>
              </a:solidFill>
            </a:endParaRPr>
          </a:p>
        </p:txBody>
      </p:sp>
      <p:sp>
        <p:nvSpPr>
          <p:cNvPr id="27" name="テキスト ボックス 26"/>
          <p:cNvSpPr txBox="1"/>
          <p:nvPr/>
        </p:nvSpPr>
        <p:spPr>
          <a:xfrm>
            <a:off x="668501" y="6915938"/>
            <a:ext cx="6321304" cy="1323439"/>
          </a:xfrm>
          <a:prstGeom prst="rect">
            <a:avLst/>
          </a:prstGeom>
          <a:noFill/>
        </p:spPr>
        <p:txBody>
          <a:bodyPr wrap="square" rtlCol="0">
            <a:spAutoFit/>
          </a:bodyPr>
          <a:lstStyle/>
          <a:p>
            <a:r>
              <a:rPr kumimoji="1" lang="ja-JP" altLang="en-US" sz="1600" dirty="0" smtClean="0"/>
              <a:t>患者さんが</a:t>
            </a:r>
            <a:r>
              <a:rPr lang="ja-JP" altLang="en-US" sz="1600" dirty="0" smtClean="0"/>
              <a:t>安心して手術を受けていただくことにより</a:t>
            </a:r>
            <a:endParaRPr lang="en-US" altLang="ja-JP" sz="1600" dirty="0" smtClean="0"/>
          </a:p>
          <a:p>
            <a:r>
              <a:rPr lang="ja-JP" altLang="en-US" sz="1600" dirty="0" smtClean="0">
                <a:solidFill>
                  <a:srgbClr val="FFFF00"/>
                </a:solidFill>
              </a:rPr>
              <a:t>②　術者が手術に集中できます</a:t>
            </a:r>
            <a:endParaRPr lang="en-US" altLang="ja-JP" sz="1600" dirty="0" smtClean="0">
              <a:solidFill>
                <a:srgbClr val="FFFF00"/>
              </a:solidFill>
            </a:endParaRPr>
          </a:p>
          <a:p>
            <a:r>
              <a:rPr lang="ja-JP" altLang="en-US" sz="1600" dirty="0" smtClean="0"/>
              <a:t>血圧や心拍数などが不安定な時は</a:t>
            </a:r>
            <a:endParaRPr lang="en-US" altLang="ja-JP" sz="1600" dirty="0" smtClean="0"/>
          </a:p>
          <a:p>
            <a:r>
              <a:rPr lang="ja-JP" altLang="en-US" sz="1600" dirty="0" smtClean="0">
                <a:solidFill>
                  <a:srgbClr val="FFFF00"/>
                </a:solidFill>
              </a:rPr>
              <a:t>③　麻酔認定医が緊急薬剤を投与してコントロールしてくれます</a:t>
            </a:r>
            <a:endParaRPr lang="en-US" altLang="ja-JP" sz="1600" dirty="0" smtClean="0">
              <a:solidFill>
                <a:srgbClr val="FFFF00"/>
              </a:solidFill>
            </a:endParaRPr>
          </a:p>
          <a:p>
            <a:r>
              <a:rPr lang="ja-JP" altLang="en-US" sz="1600" dirty="0" smtClean="0">
                <a:solidFill>
                  <a:srgbClr val="FFFF00"/>
                </a:solidFill>
              </a:rPr>
              <a:t>　　　　　　　</a:t>
            </a:r>
            <a:r>
              <a:rPr lang="ja-JP" altLang="en-US" sz="1600" dirty="0" smtClean="0">
                <a:solidFill>
                  <a:srgbClr val="FF0000"/>
                </a:solidFill>
              </a:rPr>
              <a:t>よって安心・安全な医療を提供できます</a:t>
            </a:r>
            <a:endParaRPr lang="en-US" altLang="ja-JP" sz="1600" dirty="0" smtClean="0">
              <a:solidFill>
                <a:srgbClr val="FF0000"/>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120</Words>
  <Application>Microsoft Office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Company>FJ-USER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Owner</dc:creator>
  <cp:lastModifiedBy>client</cp:lastModifiedBy>
  <cp:revision>27</cp:revision>
  <cp:lastPrinted>2016-09-30T09:40:28Z</cp:lastPrinted>
  <dcterms:created xsi:type="dcterms:W3CDTF">2015-08-30T01:42:16Z</dcterms:created>
  <dcterms:modified xsi:type="dcterms:W3CDTF">2016-10-19T02:12:47Z</dcterms:modified>
</cp:coreProperties>
</file>