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6858000" cy="9144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6" autoAdjust="0"/>
    <p:restoredTop sz="94660"/>
  </p:normalViewPr>
  <p:slideViewPr>
    <p:cSldViewPr snapToGrid="0" showGuides="1">
      <p:cViewPr varScale="1">
        <p:scale>
          <a:sx n="48" d="100"/>
          <a:sy n="48" d="100"/>
        </p:scale>
        <p:origin x="2406" y="72"/>
      </p:cViewPr>
      <p:guideLst>
        <p:guide orient="horz" pos="2857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9A03-E90E-48D7-8870-D4DB231A21F0}" type="datetimeFigureOut">
              <a:rPr kumimoji="1" lang="ja-JP" altLang="en-US" smtClean="0"/>
              <a:t>2017/12/1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EA40-E869-4CCF-AF45-72B8A690E8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7205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9A03-E90E-48D7-8870-D4DB231A21F0}" type="datetimeFigureOut">
              <a:rPr kumimoji="1" lang="ja-JP" altLang="en-US" smtClean="0"/>
              <a:t>2017/12/1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EA40-E869-4CCF-AF45-72B8A690E8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6054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9A03-E90E-48D7-8870-D4DB231A21F0}" type="datetimeFigureOut">
              <a:rPr kumimoji="1" lang="ja-JP" altLang="en-US" smtClean="0"/>
              <a:t>2017/12/1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EA40-E869-4CCF-AF45-72B8A690E8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3392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9A03-E90E-48D7-8870-D4DB231A21F0}" type="datetimeFigureOut">
              <a:rPr kumimoji="1" lang="ja-JP" altLang="en-US" smtClean="0"/>
              <a:t>2017/12/1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EA40-E869-4CCF-AF45-72B8A690E8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903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9A03-E90E-48D7-8870-D4DB231A21F0}" type="datetimeFigureOut">
              <a:rPr kumimoji="1" lang="ja-JP" altLang="en-US" smtClean="0"/>
              <a:t>2017/12/1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EA40-E869-4CCF-AF45-72B8A690E8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09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9A03-E90E-48D7-8870-D4DB231A21F0}" type="datetimeFigureOut">
              <a:rPr kumimoji="1" lang="ja-JP" altLang="en-US" smtClean="0"/>
              <a:t>2017/12/1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EA40-E869-4CCF-AF45-72B8A690E8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6933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9A03-E90E-48D7-8870-D4DB231A21F0}" type="datetimeFigureOut">
              <a:rPr kumimoji="1" lang="ja-JP" altLang="en-US" smtClean="0"/>
              <a:t>2017/12/1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EA40-E869-4CCF-AF45-72B8A690E8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319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9A03-E90E-48D7-8870-D4DB231A21F0}" type="datetimeFigureOut">
              <a:rPr kumimoji="1" lang="ja-JP" altLang="en-US" smtClean="0"/>
              <a:t>2017/12/1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EA40-E869-4CCF-AF45-72B8A690E8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996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9A03-E90E-48D7-8870-D4DB231A21F0}" type="datetimeFigureOut">
              <a:rPr kumimoji="1" lang="ja-JP" altLang="en-US" smtClean="0"/>
              <a:t>2017/12/1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EA40-E869-4CCF-AF45-72B8A690E8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299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9A03-E90E-48D7-8870-D4DB231A21F0}" type="datetimeFigureOut">
              <a:rPr kumimoji="1" lang="ja-JP" altLang="en-US" smtClean="0"/>
              <a:t>2017/12/1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EA40-E869-4CCF-AF45-72B8A690E8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430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9A03-E90E-48D7-8870-D4DB231A21F0}" type="datetimeFigureOut">
              <a:rPr kumimoji="1" lang="ja-JP" altLang="en-US" smtClean="0"/>
              <a:t>2017/12/1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EA40-E869-4CCF-AF45-72B8A690E8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727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39A03-E90E-48D7-8870-D4DB231A21F0}" type="datetimeFigureOut">
              <a:rPr kumimoji="1" lang="ja-JP" altLang="en-US" smtClean="0"/>
              <a:t>2017/12/1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7EA40-E869-4CCF-AF45-72B8A690E8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25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050" descr="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71"/>
          <a:stretch>
            <a:fillRect/>
          </a:stretch>
        </p:blipFill>
        <p:spPr bwMode="auto">
          <a:xfrm>
            <a:off x="0" y="0"/>
            <a:ext cx="68580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88913" y="684213"/>
            <a:ext cx="542448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ja-JP" altLang="en-US" sz="1200">
                <a:latin typeface="Times New Roman" panose="02020603050405020304" pitchFamily="18" charset="0"/>
                <a:ea typeface="ＭＳ Ｐゴシック" panose="020B0600070205080204" pitchFamily="50" charset="-128"/>
              </a:rPr>
              <a:t>皆さん、</a:t>
            </a:r>
            <a:r>
              <a:rPr lang="ja-JP" altLang="en-US" sz="160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“腸内フローラ”</a:t>
            </a:r>
            <a:r>
              <a:rPr lang="ja-JP" altLang="en-US" sz="1200">
                <a:latin typeface="Times New Roman" panose="02020603050405020304" pitchFamily="18" charset="0"/>
                <a:ea typeface="ＭＳ Ｐゴシック" panose="020B0600070205080204" pitchFamily="50" charset="-128"/>
              </a:rPr>
              <a:t>ご存知ですか？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ja-JP" altLang="en-US" sz="1200">
                <a:latin typeface="Times New Roman" panose="02020603050405020304" pitchFamily="18" charset="0"/>
                <a:ea typeface="ＭＳ Ｐゴシック" panose="020B0600070205080204" pitchFamily="50" charset="-128"/>
              </a:rPr>
              <a:t>実は、腸内環境を整える事によって、より健康な体を手に入れられるんです！</a:t>
            </a:r>
          </a:p>
        </p:txBody>
      </p:sp>
      <p:grpSp>
        <p:nvGrpSpPr>
          <p:cNvPr id="14340" name="グループ化 1"/>
          <p:cNvGrpSpPr>
            <a:grpSpLocks/>
          </p:cNvGrpSpPr>
          <p:nvPr/>
        </p:nvGrpSpPr>
        <p:grpSpPr bwMode="auto">
          <a:xfrm>
            <a:off x="222250" y="4445000"/>
            <a:ext cx="3348038" cy="3313113"/>
            <a:chOff x="370163" y="4356100"/>
            <a:chExt cx="3162301" cy="3240088"/>
          </a:xfrm>
        </p:grpSpPr>
        <p:pic>
          <p:nvPicPr>
            <p:cNvPr id="14366" name="Picture 6" descr="C:\Documents and Settings\maruyama-dent\My Documents\My Pictures\画像\画像 07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84" b="18965"/>
            <a:stretch>
              <a:fillRect/>
            </a:stretch>
          </p:blipFill>
          <p:spPr bwMode="auto">
            <a:xfrm>
              <a:off x="381000" y="5084763"/>
              <a:ext cx="2971800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2519" name="Text Box 7"/>
            <p:cNvSpPr txBox="1">
              <a:spLocks noChangeArrowheads="1"/>
            </p:cNvSpPr>
            <p:nvPr/>
          </p:nvSpPr>
          <p:spPr bwMode="auto">
            <a:xfrm>
              <a:off x="370163" y="4357653"/>
              <a:ext cx="3162301" cy="723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ja-JP" altLang="en-US" sz="1200" dirty="0">
                  <a:solidFill>
                    <a:schemeClr val="accent3">
                      <a:lumMod val="75000"/>
                    </a:schemeClr>
                  </a:solidFill>
                </a:rPr>
                <a:t>まず、自分の腸内環境を知る事から始めます</a:t>
              </a:r>
              <a:endParaRPr lang="en-US" altLang="ja-JP" sz="1200" dirty="0">
                <a:solidFill>
                  <a:schemeClr val="accent3">
                    <a:lumMod val="75000"/>
                  </a:schemeClr>
                </a:solidFill>
              </a:endParaRPr>
            </a:p>
            <a:p>
              <a:pPr>
                <a:spcBef>
                  <a:spcPct val="50000"/>
                </a:spcBef>
                <a:defRPr/>
              </a:pPr>
              <a:r>
                <a:rPr lang="ja-JP" altLang="en-US" sz="1200" dirty="0">
                  <a:solidFill>
                    <a:schemeClr val="accent3">
                      <a:lumMod val="75000"/>
                    </a:schemeClr>
                  </a:solidFill>
                </a:rPr>
                <a:t>チェックしてみて下さい！腸内のバランス状態を知るには、便のチェックが必須です！</a:t>
              </a:r>
              <a:endParaRPr lang="en-US" altLang="ja-JP" sz="12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92524" name="Rectangle 12"/>
            <p:cNvSpPr>
              <a:spLocks noChangeArrowheads="1"/>
            </p:cNvSpPr>
            <p:nvPr/>
          </p:nvSpPr>
          <p:spPr bwMode="auto">
            <a:xfrm>
              <a:off x="380659" y="4356100"/>
              <a:ext cx="2971873" cy="3240088"/>
            </a:xfrm>
            <a:prstGeom prst="rect">
              <a:avLst/>
            </a:prstGeom>
            <a:noFill/>
            <a:ln w="9525">
              <a:solidFill>
                <a:schemeClr val="accent3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</p:grpSp>
      <p:pic>
        <p:nvPicPr>
          <p:cNvPr id="118786" name="Picture 2" descr="C:\Documents and Settings\maruyama-dent\My Documents\My Pictures\画像\画像 03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4859338"/>
            <a:ext cx="2836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Oval 3"/>
          <p:cNvSpPr>
            <a:spLocks noChangeArrowheads="1"/>
          </p:cNvSpPr>
          <p:nvPr/>
        </p:nvSpPr>
        <p:spPr bwMode="auto">
          <a:xfrm>
            <a:off x="5751513" y="5097463"/>
            <a:ext cx="787400" cy="9699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ja-JP" altLang="en-US" sz="1800"/>
          </a:p>
        </p:txBody>
      </p:sp>
      <p:pic>
        <p:nvPicPr>
          <p:cNvPr id="100374" name="図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6613525"/>
            <a:ext cx="25336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17"/>
          <p:cNvSpPr txBox="1">
            <a:spLocks noChangeArrowheads="1"/>
          </p:cNvSpPr>
          <p:nvPr/>
        </p:nvSpPr>
        <p:spPr bwMode="auto">
          <a:xfrm>
            <a:off x="3638550" y="4356100"/>
            <a:ext cx="32527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ja-JP" altLang="en-US" sz="1200">
                <a:latin typeface="Times New Roman" panose="02020603050405020304" pitchFamily="18" charset="0"/>
                <a:ea typeface="ＭＳ Ｐゴシック" panose="020B0600070205080204" pitchFamily="50" charset="-128"/>
              </a:rPr>
              <a:t>善玉菌のエサとなる</a:t>
            </a:r>
            <a:r>
              <a:rPr lang="ja-JP" altLang="en-US" sz="120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食物繊維（第六の栄養素）</a:t>
            </a:r>
            <a:r>
              <a:rPr lang="ja-JP" altLang="en-US" sz="1200">
                <a:latin typeface="Times New Roman" panose="02020603050405020304" pitchFamily="18" charset="0"/>
                <a:ea typeface="ＭＳ Ｐゴシック" panose="020B0600070205080204" pitchFamily="50" charset="-128"/>
              </a:rPr>
              <a:t>を積極的に摂取しましょう！</a:t>
            </a:r>
          </a:p>
        </p:txBody>
      </p:sp>
      <p:sp>
        <p:nvSpPr>
          <p:cNvPr id="14345" name="Text Box 18"/>
          <p:cNvSpPr txBox="1">
            <a:spLocks noChangeArrowheads="1"/>
          </p:cNvSpPr>
          <p:nvPr/>
        </p:nvSpPr>
        <p:spPr bwMode="auto">
          <a:xfrm>
            <a:off x="3600450" y="6348413"/>
            <a:ext cx="3429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ja-JP" altLang="en-US" sz="1200">
                <a:latin typeface="Times New Roman" panose="02020603050405020304" pitchFamily="18" charset="0"/>
                <a:ea typeface="ＭＳ Ｐゴシック" panose="020B0600070205080204" pitchFamily="50" charset="-128"/>
              </a:rPr>
              <a:t>その中でも水溶性の食物繊維がオススメです！</a:t>
            </a:r>
          </a:p>
        </p:txBody>
      </p:sp>
      <p:sp>
        <p:nvSpPr>
          <p:cNvPr id="14346" name="Line 19"/>
          <p:cNvSpPr>
            <a:spLocks noChangeShapeType="1"/>
          </p:cNvSpPr>
          <p:nvPr/>
        </p:nvSpPr>
        <p:spPr bwMode="auto">
          <a:xfrm flipH="1">
            <a:off x="5775325" y="6046788"/>
            <a:ext cx="3683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47" name="Text Box 20"/>
          <p:cNvSpPr txBox="1">
            <a:spLocks noChangeArrowheads="1"/>
          </p:cNvSpPr>
          <p:nvPr/>
        </p:nvSpPr>
        <p:spPr bwMode="auto">
          <a:xfrm>
            <a:off x="174625" y="7794625"/>
            <a:ext cx="6494463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ja-JP" altLang="en-US" sz="1200" dirty="0">
                <a:latin typeface="Times New Roman" panose="02020603050405020304" pitchFamily="18" charset="0"/>
                <a:ea typeface="ＭＳ Ｐゴシック" panose="020B0600070205080204" pitchFamily="50" charset="-128"/>
              </a:rPr>
              <a:t>ぜひ、皆さんも試してみて</a:t>
            </a:r>
            <a:r>
              <a:rPr lang="ja-JP" altLang="en-US" sz="1200" dirty="0" smtClean="0">
                <a:latin typeface="Times New Roman" panose="02020603050405020304" pitchFamily="18" charset="0"/>
                <a:ea typeface="ＭＳ Ｐゴシック" panose="020B0600070205080204" pitchFamily="50" charset="-128"/>
              </a:rPr>
              <a:t>下さい！</a:t>
            </a:r>
            <a:endParaRPr lang="ja-JP" altLang="en-US" sz="1200" dirty="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ja-JP" altLang="en-US" sz="1200" dirty="0">
                <a:latin typeface="Times New Roman" panose="02020603050405020304" pitchFamily="18" charset="0"/>
                <a:ea typeface="ＭＳ Ｐゴシック" panose="020B0600070205080204" pitchFamily="50" charset="-128"/>
              </a:rPr>
              <a:t>毎日の便のチェックで自分の体調を把握し、バランスのとれた食生活、積極的な食物繊維の摂取を心がけてください！</a:t>
            </a:r>
          </a:p>
        </p:txBody>
      </p:sp>
      <p:pic>
        <p:nvPicPr>
          <p:cNvPr id="14348" name="Picture 2050" descr="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46"/>
          <a:stretch>
            <a:fillRect/>
          </a:stretch>
        </p:blipFill>
        <p:spPr bwMode="auto">
          <a:xfrm>
            <a:off x="0" y="8534400"/>
            <a:ext cx="6858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9" name="Text Box 2073"/>
          <p:cNvSpPr txBox="1">
            <a:spLocks noChangeArrowheads="1"/>
          </p:cNvSpPr>
          <p:nvPr/>
        </p:nvSpPr>
        <p:spPr bwMode="auto">
          <a:xfrm>
            <a:off x="2066925" y="8899525"/>
            <a:ext cx="47863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ja-JP" sz="1000">
                <a:ea typeface="ＭＳ ゴシック" panose="020B0609070205080204" pitchFamily="49" charset="-128"/>
              </a:rPr>
              <a:t>H</a:t>
            </a:r>
            <a:r>
              <a:rPr lang="ja-JP" altLang="en-US" sz="1000">
                <a:ea typeface="ＭＳ ゴシック" panose="020B0609070205080204" pitchFamily="49" charset="-128"/>
              </a:rPr>
              <a:t>２９．１２．１　医療法人すずかけの木　丸山歯科医院　作成者　杉山琴美</a:t>
            </a:r>
          </a:p>
        </p:txBody>
      </p:sp>
      <p:sp>
        <p:nvSpPr>
          <p:cNvPr id="14350" name="Text Box 2051"/>
          <p:cNvSpPr txBox="1">
            <a:spLocks noChangeArrowheads="1"/>
          </p:cNvSpPr>
          <p:nvPr/>
        </p:nvSpPr>
        <p:spPr bwMode="auto">
          <a:xfrm>
            <a:off x="215900" y="76200"/>
            <a:ext cx="1460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0C9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ja-JP" altLang="en-US" sz="1200">
                <a:solidFill>
                  <a:srgbClr val="60C99C"/>
                </a:solidFill>
                <a:ea typeface="ＭＳ ゴシック" panose="020B0609070205080204" pitchFamily="49" charset="-128"/>
              </a:rPr>
              <a:t>すずかけの木通信</a:t>
            </a:r>
            <a:endParaRPr lang="en-US" altLang="ja-JP" sz="1200">
              <a:solidFill>
                <a:srgbClr val="60C99C"/>
              </a:solidFill>
              <a:ea typeface="ＭＳ ゴシック" panose="020B0609070205080204" pitchFamily="49" charset="-128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ja-JP" altLang="en-US" sz="1200">
                <a:solidFill>
                  <a:srgbClr val="60C99C"/>
                </a:solidFill>
                <a:ea typeface="ＭＳ ゴシック" panose="020B0609070205080204" pitchFamily="49" charset="-128"/>
              </a:rPr>
              <a:t>Ｈ２９．１２月号</a:t>
            </a:r>
          </a:p>
        </p:txBody>
      </p:sp>
      <p:pic>
        <p:nvPicPr>
          <p:cNvPr id="14351" name="Picture 3" descr="C:\Documents and Settings\maruyama-dent\My Documents\My Pictures\画像\画像 01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98" r="10400" b="18237"/>
          <a:stretch>
            <a:fillRect/>
          </a:stretch>
        </p:blipFill>
        <p:spPr bwMode="auto">
          <a:xfrm>
            <a:off x="5253037" y="39756"/>
            <a:ext cx="1577975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図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9" r="62959" b="3487"/>
          <a:stretch>
            <a:fillRect/>
          </a:stretch>
        </p:blipFill>
        <p:spPr bwMode="auto">
          <a:xfrm>
            <a:off x="3970338" y="2800350"/>
            <a:ext cx="154463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図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5" t="3191" b="11115"/>
          <a:stretch>
            <a:fillRect/>
          </a:stretch>
        </p:blipFill>
        <p:spPr bwMode="auto">
          <a:xfrm>
            <a:off x="4325938" y="1673225"/>
            <a:ext cx="11588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左カーブ矢印 24"/>
          <p:cNvSpPr/>
          <p:nvPr/>
        </p:nvSpPr>
        <p:spPr>
          <a:xfrm>
            <a:off x="5573713" y="2479675"/>
            <a:ext cx="582612" cy="700088"/>
          </a:xfrm>
          <a:prstGeom prst="curvedLeftArrow">
            <a:avLst/>
          </a:prstGeom>
          <a:solidFill>
            <a:srgbClr val="FFFF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右カーブ矢印 25"/>
          <p:cNvSpPr/>
          <p:nvPr/>
        </p:nvSpPr>
        <p:spPr>
          <a:xfrm rot="10800000" flipH="1">
            <a:off x="3478213" y="2422525"/>
            <a:ext cx="611187" cy="728663"/>
          </a:xfrm>
          <a:prstGeom prst="curvedRightArrow">
            <a:avLst/>
          </a:prstGeom>
          <a:solidFill>
            <a:srgbClr val="FFFF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573713" y="1806575"/>
            <a:ext cx="1292225" cy="574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solidFill>
                  <a:prstClr val="black"/>
                </a:solidFill>
                <a:latin typeface="Calibri" panose="020F0502020204030204"/>
              </a:rPr>
              <a:t>①歯周病菌が血管</a:t>
            </a:r>
            <a:endParaRPr lang="en-US" altLang="ja-JP" sz="1050" dirty="0">
              <a:solidFill>
                <a:prstClr val="black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solidFill>
                  <a:prstClr val="black"/>
                </a:solidFill>
                <a:latin typeface="Calibri" panose="020F0502020204030204"/>
              </a:rPr>
              <a:t>を通じて腸に感染　　　　　　　（歯原性菌血症）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634038" y="3276600"/>
            <a:ext cx="1231900" cy="596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solidFill>
                  <a:prstClr val="black"/>
                </a:solidFill>
                <a:latin typeface="Calibri" panose="020F0502020204030204"/>
              </a:rPr>
              <a:t>②体全体の免疫</a:t>
            </a:r>
            <a:endParaRPr lang="en-US" altLang="ja-JP" sz="1050" dirty="0">
              <a:solidFill>
                <a:prstClr val="black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solidFill>
                  <a:prstClr val="black"/>
                </a:solidFill>
                <a:latin typeface="Calibri" panose="020F0502020204030204"/>
              </a:rPr>
              <a:t>の</a:t>
            </a:r>
            <a:r>
              <a:rPr lang="en-US" altLang="ja-JP" sz="1050" dirty="0">
                <a:solidFill>
                  <a:prstClr val="black"/>
                </a:solidFill>
                <a:latin typeface="Calibri" panose="020F0502020204030204"/>
              </a:rPr>
              <a:t>7</a:t>
            </a:r>
            <a:r>
              <a:rPr lang="ja-JP" altLang="en-US" sz="1050" dirty="0">
                <a:solidFill>
                  <a:prstClr val="black"/>
                </a:solidFill>
                <a:latin typeface="Calibri" panose="020F0502020204030204"/>
              </a:rPr>
              <a:t>割を担う腸内　　　　　　　フローラが乱れる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947988" y="3195638"/>
            <a:ext cx="1117600" cy="20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solidFill>
                  <a:prstClr val="black"/>
                </a:solidFill>
                <a:latin typeface="Calibri" panose="020F0502020204030204"/>
              </a:rPr>
              <a:t>③免疫力の低下</a:t>
            </a:r>
          </a:p>
        </p:txBody>
      </p:sp>
      <p:sp>
        <p:nvSpPr>
          <p:cNvPr id="14359" name="テキスト ボックス 30"/>
          <p:cNvSpPr txBox="1">
            <a:spLocks noChangeArrowheads="1"/>
          </p:cNvSpPr>
          <p:nvPr/>
        </p:nvSpPr>
        <p:spPr bwMode="auto">
          <a:xfrm>
            <a:off x="3509963" y="1331913"/>
            <a:ext cx="3201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歯周病と腸内フローラの負のサイクル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862263" y="1979613"/>
            <a:ext cx="1671637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solidFill>
                  <a:prstClr val="black"/>
                </a:solidFill>
                <a:latin typeface="Calibri" panose="020F0502020204030204"/>
              </a:rPr>
              <a:t>④免疫力が低下　　　　　　　　することで歯周炎が悪化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77813" y="1735138"/>
            <a:ext cx="2517775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体に害を及ぼす物質</a:t>
            </a:r>
            <a:r>
              <a:rPr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や</a:t>
            </a: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細菌</a:t>
            </a:r>
            <a:r>
              <a:rPr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が</a:t>
            </a: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体内に入りこんだ時、戦ってくれるのが、</a:t>
            </a:r>
            <a:r>
              <a:rPr lang="ja-JP" altLang="en-US" sz="1200" dirty="0">
                <a:solidFill>
                  <a:srgbClr val="FF0000"/>
                </a:solidFill>
              </a:rPr>
              <a:t>“</a:t>
            </a:r>
            <a:r>
              <a:rPr lang="ja-JP" altLang="en-US" sz="1400" dirty="0">
                <a:solidFill>
                  <a:srgbClr val="FF0000"/>
                </a:solidFill>
              </a:rPr>
              <a:t>免疫細胞”</a:t>
            </a: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です</a:t>
            </a:r>
            <a:endParaRPr lang="en-US" altLang="ja-JP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なんとそのうちの６～７割が</a:t>
            </a:r>
            <a:r>
              <a:rPr lang="ja-JP" altLang="en-US" sz="1600" dirty="0">
                <a:solidFill>
                  <a:srgbClr val="FF0000"/>
                </a:solidFill>
              </a:rPr>
              <a:t>小腸</a:t>
            </a: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に存在しているのです</a:t>
            </a:r>
            <a:endParaRPr lang="en-US" altLang="ja-JP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小腸内の“免疫細胞”が強ければ強いほど、歯周病菌に抵抗できる力は大きくなります</a:t>
            </a:r>
            <a:endParaRPr lang="en-US" altLang="ja-JP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362" name="テキスト ボックス 5"/>
          <p:cNvSpPr txBox="1">
            <a:spLocks noChangeArrowheads="1"/>
          </p:cNvSpPr>
          <p:nvPr/>
        </p:nvSpPr>
        <p:spPr bwMode="auto">
          <a:xfrm>
            <a:off x="284163" y="4048125"/>
            <a:ext cx="70310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400" dirty="0"/>
              <a:t>では</a:t>
            </a:r>
            <a:r>
              <a:rPr lang="ja-JP" altLang="en-US" sz="1400" dirty="0" smtClean="0"/>
              <a:t>、私たちは何をすれば</a:t>
            </a:r>
            <a:r>
              <a:rPr lang="ja-JP" altLang="en-US" sz="1400" dirty="0" smtClean="0"/>
              <a:t>良いのでしょうか？・</a:t>
            </a:r>
            <a:r>
              <a:rPr lang="ja-JP" altLang="en-US" sz="1400" dirty="0"/>
              <a:t>・・・・・・・・・・・・・・・・・・・・・・・・・・・・・</a:t>
            </a:r>
            <a:r>
              <a:rPr lang="ja-JP" altLang="en-US" sz="1400" dirty="0" smtClean="0"/>
              <a:t>・・</a:t>
            </a:r>
            <a:r>
              <a:rPr lang="ja-JP" altLang="en-US" sz="1400" dirty="0"/>
              <a:t>・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173038" y="1692275"/>
            <a:ext cx="2679700" cy="172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7950" y="3481388"/>
            <a:ext cx="3557588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私たちの免疫細胞が歯周病菌に負けてしまうと右の図のような“負のサイクル”が起こってしまいます</a:t>
            </a:r>
          </a:p>
        </p:txBody>
      </p:sp>
      <p:sp>
        <p:nvSpPr>
          <p:cNvPr id="14365" name="テキスト ボックス 13"/>
          <p:cNvSpPr txBox="1">
            <a:spLocks noChangeArrowheads="1"/>
          </p:cNvSpPr>
          <p:nvPr/>
        </p:nvSpPr>
        <p:spPr bwMode="auto">
          <a:xfrm>
            <a:off x="76200" y="1331913"/>
            <a:ext cx="3314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200">
                <a:latin typeface="Times New Roman" panose="02020603050405020304" pitchFamily="18" charset="0"/>
                <a:ea typeface="ＭＳ Ｐゴシック" panose="020B0600070205080204" pitchFamily="50" charset="-128"/>
              </a:rPr>
              <a:t>なぜ、歯科なのに、腸・・・？と思われますよね！</a:t>
            </a:r>
          </a:p>
        </p:txBody>
      </p:sp>
    </p:spTree>
    <p:extLst>
      <p:ext uri="{BB962C8B-B14F-4D97-AF65-F5344CB8AC3E}">
        <p14:creationId xmlns:p14="http://schemas.microsoft.com/office/powerpoint/2010/main" val="258501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animBg="1" autoUpdateAnimBg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323</Words>
  <Application>Microsoft Office PowerPoint</Application>
  <PresentationFormat>画面に合わせる (4:3)</PresentationFormat>
  <Paragraphs>24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HG丸ｺﾞｼｯｸM-PRO</vt:lpstr>
      <vt:lpstr>ＭＳ Ｐゴシック</vt:lpstr>
      <vt:lpstr>ＭＳ ゴシック</vt:lpstr>
      <vt:lpstr>Arial</vt:lpstr>
      <vt:lpstr>Calibri</vt:lpstr>
      <vt:lpstr>Calibri Light</vt:lpstr>
      <vt:lpstr>Times New Roman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client</dc:creator>
  <cp:lastModifiedBy>client</cp:lastModifiedBy>
  <cp:revision>4</cp:revision>
  <cp:lastPrinted>2017-12-01T06:48:27Z</cp:lastPrinted>
  <dcterms:created xsi:type="dcterms:W3CDTF">2017-12-01T05:54:30Z</dcterms:created>
  <dcterms:modified xsi:type="dcterms:W3CDTF">2017-12-01T07:54:29Z</dcterms:modified>
</cp:coreProperties>
</file>