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9866313" cy="14295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5837"/>
    <a:srgbClr val="3A503E"/>
    <a:srgbClr val="B4850E"/>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790" autoAdjust="0"/>
  </p:normalViewPr>
  <p:slideViewPr>
    <p:cSldViewPr>
      <p:cViewPr>
        <p:scale>
          <a:sx n="100" d="100"/>
          <a:sy n="100" d="100"/>
        </p:scale>
        <p:origin x="1236" y="-237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275402" cy="714772"/>
          </a:xfrm>
          <a:prstGeom prst="rect">
            <a:avLst/>
          </a:prstGeom>
        </p:spPr>
        <p:txBody>
          <a:bodyPr vert="horz" lIns="138065" tIns="69033" rIns="138065" bIns="69033" rtlCol="0"/>
          <a:lstStyle>
            <a:lvl1pPr algn="l">
              <a:defRPr sz="1800"/>
            </a:lvl1pPr>
          </a:lstStyle>
          <a:p>
            <a:endParaRPr kumimoji="1" lang="ja-JP" altLang="en-US"/>
          </a:p>
        </p:txBody>
      </p:sp>
      <p:sp>
        <p:nvSpPr>
          <p:cNvPr id="3" name="日付プレースホルダ 2"/>
          <p:cNvSpPr>
            <a:spLocks noGrp="1"/>
          </p:cNvSpPr>
          <p:nvPr>
            <p:ph type="dt" idx="1"/>
          </p:nvPr>
        </p:nvSpPr>
        <p:spPr>
          <a:xfrm>
            <a:off x="5588628" y="0"/>
            <a:ext cx="4275402" cy="714772"/>
          </a:xfrm>
          <a:prstGeom prst="rect">
            <a:avLst/>
          </a:prstGeom>
        </p:spPr>
        <p:txBody>
          <a:bodyPr vert="horz" lIns="138065" tIns="69033" rIns="138065" bIns="69033" rtlCol="0"/>
          <a:lstStyle>
            <a:lvl1pPr algn="r">
              <a:defRPr sz="1800"/>
            </a:lvl1pPr>
          </a:lstStyle>
          <a:p>
            <a:fld id="{41A6B65B-E440-43EA-A983-5187018E215E}" type="datetimeFigureOut">
              <a:rPr kumimoji="1" lang="ja-JP" altLang="en-US" smtClean="0"/>
              <a:pPr/>
              <a:t>2018/7/6</a:t>
            </a:fld>
            <a:endParaRPr kumimoji="1" lang="ja-JP" altLang="en-US"/>
          </a:p>
        </p:txBody>
      </p:sp>
      <p:sp>
        <p:nvSpPr>
          <p:cNvPr id="4" name="スライド イメージ プレースホルダ 3"/>
          <p:cNvSpPr>
            <a:spLocks noGrp="1" noRot="1" noChangeAspect="1"/>
          </p:cNvSpPr>
          <p:nvPr>
            <p:ph type="sldImg" idx="2"/>
          </p:nvPr>
        </p:nvSpPr>
        <p:spPr>
          <a:xfrm>
            <a:off x="2924175" y="1071563"/>
            <a:ext cx="4017963" cy="5360987"/>
          </a:xfrm>
          <a:prstGeom prst="rect">
            <a:avLst/>
          </a:prstGeom>
          <a:noFill/>
          <a:ln w="12700">
            <a:solidFill>
              <a:prstClr val="black"/>
            </a:solidFill>
          </a:ln>
        </p:spPr>
        <p:txBody>
          <a:bodyPr vert="horz" lIns="138065" tIns="69033" rIns="138065" bIns="69033" rtlCol="0" anchor="ctr"/>
          <a:lstStyle/>
          <a:p>
            <a:endParaRPr lang="ja-JP" altLang="en-US"/>
          </a:p>
        </p:txBody>
      </p:sp>
      <p:sp>
        <p:nvSpPr>
          <p:cNvPr id="5" name="ノート プレースホルダ 4"/>
          <p:cNvSpPr>
            <a:spLocks noGrp="1"/>
          </p:cNvSpPr>
          <p:nvPr>
            <p:ph type="body" sz="quarter" idx="3"/>
          </p:nvPr>
        </p:nvSpPr>
        <p:spPr>
          <a:xfrm>
            <a:off x="986632" y="6790333"/>
            <a:ext cx="7893050" cy="6432947"/>
          </a:xfrm>
          <a:prstGeom prst="rect">
            <a:avLst/>
          </a:prstGeom>
        </p:spPr>
        <p:txBody>
          <a:bodyPr vert="horz" lIns="138065" tIns="69033" rIns="138065" bIns="6903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13578185"/>
            <a:ext cx="4275402" cy="714772"/>
          </a:xfrm>
          <a:prstGeom prst="rect">
            <a:avLst/>
          </a:prstGeom>
        </p:spPr>
        <p:txBody>
          <a:bodyPr vert="horz" lIns="138065" tIns="69033" rIns="138065" bIns="69033" rtlCol="0" anchor="b"/>
          <a:lstStyle>
            <a:lvl1pPr algn="l">
              <a:defRPr sz="1800"/>
            </a:lvl1pPr>
          </a:lstStyle>
          <a:p>
            <a:endParaRPr kumimoji="1" lang="ja-JP" altLang="en-US"/>
          </a:p>
        </p:txBody>
      </p:sp>
      <p:sp>
        <p:nvSpPr>
          <p:cNvPr id="7" name="スライド番号プレースホルダ 6"/>
          <p:cNvSpPr>
            <a:spLocks noGrp="1"/>
          </p:cNvSpPr>
          <p:nvPr>
            <p:ph type="sldNum" sz="quarter" idx="5"/>
          </p:nvPr>
        </p:nvSpPr>
        <p:spPr>
          <a:xfrm>
            <a:off x="5588628" y="13578185"/>
            <a:ext cx="4275402" cy="714772"/>
          </a:xfrm>
          <a:prstGeom prst="rect">
            <a:avLst/>
          </a:prstGeom>
        </p:spPr>
        <p:txBody>
          <a:bodyPr vert="horz" lIns="138065" tIns="69033" rIns="138065" bIns="69033" rtlCol="0" anchor="b"/>
          <a:lstStyle>
            <a:lvl1pPr algn="r">
              <a:defRPr sz="1800"/>
            </a:lvl1pPr>
          </a:lstStyle>
          <a:p>
            <a:fld id="{E2069CDF-DB48-47B8-AA1F-ED0F39188CAD}" type="slidenum">
              <a:rPr kumimoji="1" lang="ja-JP" altLang="en-US" smtClean="0"/>
              <a:pPr/>
              <a:t>‹#›</a:t>
            </a:fld>
            <a:endParaRPr kumimoji="1" lang="ja-JP" altLang="en-US"/>
          </a:p>
        </p:txBody>
      </p:sp>
    </p:spTree>
    <p:extLst>
      <p:ext uri="{BB962C8B-B14F-4D97-AF65-F5344CB8AC3E}">
        <p14:creationId xmlns:p14="http://schemas.microsoft.com/office/powerpoint/2010/main" val="241727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922588" y="1071563"/>
            <a:ext cx="4021137" cy="53609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2069CDF-DB48-47B8-AA1F-ED0F39188CAD}" type="slidenum">
              <a:rPr kumimoji="1" lang="ja-JP" altLang="en-US" smtClean="0"/>
              <a:pPr/>
              <a:t>1</a:t>
            </a:fld>
            <a:endParaRPr kumimoji="1" lang="ja-JP" altLang="en-US"/>
          </a:p>
        </p:txBody>
      </p:sp>
    </p:spTree>
    <p:extLst>
      <p:ext uri="{BB962C8B-B14F-4D97-AF65-F5344CB8AC3E}">
        <p14:creationId xmlns:p14="http://schemas.microsoft.com/office/powerpoint/2010/main" val="3222095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6"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29" indent="0" algn="ctr">
              <a:buNone/>
              <a:defRPr>
                <a:solidFill>
                  <a:schemeClr val="tx1">
                    <a:tint val="75000"/>
                  </a:schemeClr>
                </a:solidFill>
              </a:defRPr>
            </a:lvl6pPr>
            <a:lvl7pPr marL="2743234" indent="0" algn="ctr">
              <a:buNone/>
              <a:defRPr>
                <a:solidFill>
                  <a:schemeClr val="tx1">
                    <a:tint val="75000"/>
                  </a:schemeClr>
                </a:solidFill>
              </a:defRPr>
            </a:lvl7pPr>
            <a:lvl8pPr marL="3200440" indent="0" algn="ctr">
              <a:buNone/>
              <a:defRPr>
                <a:solidFill>
                  <a:schemeClr val="tx1">
                    <a:tint val="75000"/>
                  </a:schemeClr>
                </a:solidFill>
              </a:defRPr>
            </a:lvl8pPr>
            <a:lvl9pPr marL="365764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7"/>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7"/>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6" indent="0">
              <a:buNone/>
              <a:defRPr sz="1800">
                <a:solidFill>
                  <a:schemeClr val="tx1">
                    <a:tint val="75000"/>
                  </a:schemeClr>
                </a:solidFill>
              </a:defRPr>
            </a:lvl2pPr>
            <a:lvl3pPr marL="914411" indent="0">
              <a:buNone/>
              <a:defRPr sz="1600">
                <a:solidFill>
                  <a:schemeClr val="tx1">
                    <a:tint val="75000"/>
                  </a:schemeClr>
                </a:solidFill>
              </a:defRPr>
            </a:lvl3pPr>
            <a:lvl4pPr marL="1371617" indent="0">
              <a:buNone/>
              <a:defRPr sz="1400">
                <a:solidFill>
                  <a:schemeClr val="tx1">
                    <a:tint val="75000"/>
                  </a:schemeClr>
                </a:solidFill>
              </a:defRPr>
            </a:lvl4pPr>
            <a:lvl5pPr marL="1828823" indent="0">
              <a:buNone/>
              <a:defRPr sz="1400">
                <a:solidFill>
                  <a:schemeClr val="tx1">
                    <a:tint val="75000"/>
                  </a:schemeClr>
                </a:solidFill>
              </a:defRPr>
            </a:lvl5pPr>
            <a:lvl6pPr marL="2286029" indent="0">
              <a:buNone/>
              <a:defRPr sz="1400">
                <a:solidFill>
                  <a:schemeClr val="tx1">
                    <a:tint val="75000"/>
                  </a:schemeClr>
                </a:solidFill>
              </a:defRPr>
            </a:lvl6pPr>
            <a:lvl7pPr marL="2743234" indent="0">
              <a:buNone/>
              <a:defRPr sz="1400">
                <a:solidFill>
                  <a:schemeClr val="tx1">
                    <a:tint val="75000"/>
                  </a:schemeClr>
                </a:solidFill>
              </a:defRPr>
            </a:lvl7pPr>
            <a:lvl8pPr marL="3200440" indent="0">
              <a:buNone/>
              <a:defRPr sz="1400">
                <a:solidFill>
                  <a:schemeClr val="tx1">
                    <a:tint val="75000"/>
                  </a:schemeClr>
                </a:solidFill>
              </a:defRPr>
            </a:lvl8pPr>
            <a:lvl9pPr marL="365764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3"/>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3"/>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046817"/>
            <a:ext cx="3030141" cy="853016"/>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046817"/>
            <a:ext cx="3031331" cy="853016"/>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9"/>
            <a:ext cx="2256235" cy="6254751"/>
          </a:xfrm>
        </p:spPr>
        <p:txBody>
          <a:bodyPr/>
          <a:lstStyle>
            <a:lvl1pPr marL="0" indent="0">
              <a:buNone/>
              <a:defRPr sz="1400"/>
            </a:lvl1pPr>
            <a:lvl2pPr marL="457206" indent="0">
              <a:buNone/>
              <a:defRPr sz="1200"/>
            </a:lvl2pPr>
            <a:lvl3pPr marL="914411" indent="0">
              <a:buNone/>
              <a:defRPr sz="1000"/>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2"/>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3"/>
            <a:ext cx="4114800" cy="1073149"/>
          </a:xfrm>
        </p:spPr>
        <p:txBody>
          <a:bodyPr/>
          <a:lstStyle>
            <a:lvl1pPr marL="0" indent="0">
              <a:buNone/>
              <a:defRPr sz="1400"/>
            </a:lvl1pPr>
            <a:lvl2pPr marL="457206" indent="0">
              <a:buNone/>
              <a:defRPr sz="1200"/>
            </a:lvl2pPr>
            <a:lvl3pPr marL="914411" indent="0">
              <a:buNone/>
              <a:defRPr sz="1000"/>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2018/7/6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3"/>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F3B684E-01D8-4D0D-899E-0EDA822964A7}" type="datetimeFigureOut">
              <a:rPr kumimoji="1" lang="ja-JP" altLang="en-US" smtClean="0"/>
              <a:pPr/>
              <a:t>2018/7/6</a:t>
            </a:fld>
            <a:endParaRPr kumimoji="1" lang="ja-JP" altLang="en-US"/>
          </a:p>
        </p:txBody>
      </p:sp>
      <p:sp>
        <p:nvSpPr>
          <p:cNvPr id="5" name="フッター プレースホルダ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F415072-834F-4DD5-BA09-18754E880F7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11" rtl="0" eaLnBrk="1" latinLnBrk="0" hangingPunct="1">
        <a:spcBef>
          <a:spcPct val="0"/>
        </a:spcBef>
        <a:buNone/>
        <a:defRPr kumimoji="1" sz="4400" kern="1200">
          <a:solidFill>
            <a:schemeClr val="tx1"/>
          </a:solidFill>
          <a:latin typeface="+mj-lt"/>
          <a:ea typeface="+mj-ea"/>
          <a:cs typeface="+mj-cs"/>
        </a:defRPr>
      </a:lvl1pPr>
    </p:titleStyle>
    <p:bodyStyle>
      <a:lvl1pPr marL="342905" indent="-342905" algn="l" defTabSz="91441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60" indent="-285753" algn="l" defTabSz="91441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14" indent="-228603" algn="l" defTabSz="91441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20"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26"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32"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37"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43"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48" indent="-228603" algn="l" defTabSz="91441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11" rtl="0" eaLnBrk="1" latinLnBrk="0" hangingPunct="1">
        <a:defRPr kumimoji="1" sz="1800" kern="1200">
          <a:solidFill>
            <a:schemeClr val="tx1"/>
          </a:solidFill>
          <a:latin typeface="+mn-lt"/>
          <a:ea typeface="+mn-ea"/>
          <a:cs typeface="+mn-cs"/>
        </a:defRPr>
      </a:lvl1pPr>
      <a:lvl2pPr marL="457206" algn="l" defTabSz="914411" rtl="0" eaLnBrk="1" latinLnBrk="0" hangingPunct="1">
        <a:defRPr kumimoji="1" sz="1800" kern="1200">
          <a:solidFill>
            <a:schemeClr val="tx1"/>
          </a:solidFill>
          <a:latin typeface="+mn-lt"/>
          <a:ea typeface="+mn-ea"/>
          <a:cs typeface="+mn-cs"/>
        </a:defRPr>
      </a:lvl2pPr>
      <a:lvl3pPr marL="914411" algn="l" defTabSz="914411" rtl="0" eaLnBrk="1" latinLnBrk="0" hangingPunct="1">
        <a:defRPr kumimoji="1" sz="1800" kern="1200">
          <a:solidFill>
            <a:schemeClr val="tx1"/>
          </a:solidFill>
          <a:latin typeface="+mn-lt"/>
          <a:ea typeface="+mn-ea"/>
          <a:cs typeface="+mn-cs"/>
        </a:defRPr>
      </a:lvl3pPr>
      <a:lvl4pPr marL="1371617" algn="l" defTabSz="914411" rtl="0" eaLnBrk="1" latinLnBrk="0" hangingPunct="1">
        <a:defRPr kumimoji="1" sz="1800" kern="1200">
          <a:solidFill>
            <a:schemeClr val="tx1"/>
          </a:solidFill>
          <a:latin typeface="+mn-lt"/>
          <a:ea typeface="+mn-ea"/>
          <a:cs typeface="+mn-cs"/>
        </a:defRPr>
      </a:lvl4pPr>
      <a:lvl5pPr marL="1828823" algn="l" defTabSz="914411" rtl="0" eaLnBrk="1" latinLnBrk="0" hangingPunct="1">
        <a:defRPr kumimoji="1" sz="1800" kern="1200">
          <a:solidFill>
            <a:schemeClr val="tx1"/>
          </a:solidFill>
          <a:latin typeface="+mn-lt"/>
          <a:ea typeface="+mn-ea"/>
          <a:cs typeface="+mn-cs"/>
        </a:defRPr>
      </a:lvl5pPr>
      <a:lvl6pPr marL="2286029" algn="l" defTabSz="914411" rtl="0" eaLnBrk="1" latinLnBrk="0" hangingPunct="1">
        <a:defRPr kumimoji="1" sz="1800" kern="1200">
          <a:solidFill>
            <a:schemeClr val="tx1"/>
          </a:solidFill>
          <a:latin typeface="+mn-lt"/>
          <a:ea typeface="+mn-ea"/>
          <a:cs typeface="+mn-cs"/>
        </a:defRPr>
      </a:lvl6pPr>
      <a:lvl7pPr marL="2743234" algn="l" defTabSz="914411" rtl="0" eaLnBrk="1" latinLnBrk="0" hangingPunct="1">
        <a:defRPr kumimoji="1" sz="1800" kern="1200">
          <a:solidFill>
            <a:schemeClr val="tx1"/>
          </a:solidFill>
          <a:latin typeface="+mn-lt"/>
          <a:ea typeface="+mn-ea"/>
          <a:cs typeface="+mn-cs"/>
        </a:defRPr>
      </a:lvl7pPr>
      <a:lvl8pPr marL="3200440" algn="l" defTabSz="914411" rtl="0" eaLnBrk="1" latinLnBrk="0" hangingPunct="1">
        <a:defRPr kumimoji="1" sz="1800" kern="1200">
          <a:solidFill>
            <a:schemeClr val="tx1"/>
          </a:solidFill>
          <a:latin typeface="+mn-lt"/>
          <a:ea typeface="+mn-ea"/>
          <a:cs typeface="+mn-cs"/>
        </a:defRPr>
      </a:lvl8pPr>
      <a:lvl9pPr marL="3657646" algn="l" defTabSz="91441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gif"/><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新"/>
          <p:cNvPicPr preferRelativeResize="0">
            <a:picLocks noChangeAspect="1" noChangeArrowheads="1"/>
          </p:cNvPicPr>
          <p:nvPr/>
        </p:nvPicPr>
        <p:blipFill>
          <a:blip r:embed="rId3" cstate="print"/>
          <a:stretch>
            <a:fillRect/>
          </a:stretch>
        </p:blipFill>
        <p:spPr bwMode="auto">
          <a:xfrm>
            <a:off x="1" y="-575949"/>
            <a:ext cx="6858000" cy="9904615"/>
          </a:xfrm>
          <a:prstGeom prst="rect">
            <a:avLst/>
          </a:prstGeom>
        </p:spPr>
      </p:pic>
      <p:sp>
        <p:nvSpPr>
          <p:cNvPr id="6" name="テキスト ボックス 5"/>
          <p:cNvSpPr txBox="1"/>
          <p:nvPr/>
        </p:nvSpPr>
        <p:spPr>
          <a:xfrm>
            <a:off x="260648" y="465262"/>
            <a:ext cx="2304256" cy="707886"/>
          </a:xfrm>
          <a:prstGeom prst="rect">
            <a:avLst/>
          </a:prstGeom>
          <a:noFill/>
        </p:spPr>
        <p:txBody>
          <a:bodyPr wrap="square" rtlCol="0">
            <a:spAutoFit/>
          </a:bodyPr>
          <a:lstStyle/>
          <a:p>
            <a:r>
              <a:rPr lang="ja-JP" altLang="en-US" sz="2000" dirty="0" err="1">
                <a:solidFill>
                  <a:schemeClr val="bg1"/>
                </a:solidFill>
              </a:rPr>
              <a:t>すず</a:t>
            </a:r>
            <a:r>
              <a:rPr lang="ja-JP" altLang="en-US" sz="2000" dirty="0">
                <a:solidFill>
                  <a:schemeClr val="bg1"/>
                </a:solidFill>
              </a:rPr>
              <a:t>かけの木新聞</a:t>
            </a:r>
            <a:endParaRPr lang="en-US" altLang="ja-JP" sz="2000" dirty="0">
              <a:solidFill>
                <a:schemeClr val="bg1"/>
              </a:solidFill>
            </a:endParaRPr>
          </a:p>
          <a:p>
            <a:r>
              <a:rPr lang="ja-JP" altLang="en-US" sz="2000" dirty="0">
                <a:solidFill>
                  <a:schemeClr val="bg1"/>
                </a:solidFill>
              </a:rPr>
              <a:t>　　　　７月号</a:t>
            </a:r>
          </a:p>
        </p:txBody>
      </p:sp>
      <p:sp>
        <p:nvSpPr>
          <p:cNvPr id="18" name="テキスト ボックス 17"/>
          <p:cNvSpPr txBox="1"/>
          <p:nvPr/>
        </p:nvSpPr>
        <p:spPr>
          <a:xfrm>
            <a:off x="4445945" y="9065043"/>
            <a:ext cx="2361543" cy="230832"/>
          </a:xfrm>
          <a:prstGeom prst="rect">
            <a:avLst/>
          </a:prstGeom>
          <a:noFill/>
        </p:spPr>
        <p:txBody>
          <a:bodyPr wrap="square" rtlCol="0">
            <a:spAutoFit/>
          </a:bodyPr>
          <a:lstStyle/>
          <a:p>
            <a:r>
              <a:rPr lang="ja-JP" altLang="en-US" sz="900" dirty="0">
                <a:solidFill>
                  <a:schemeClr val="bg1"/>
                </a:solidFill>
              </a:rPr>
              <a:t>丸山歯科医院　　曽根信子　　</a:t>
            </a:r>
            <a:r>
              <a:rPr lang="en-US" altLang="ja-JP" sz="900" dirty="0">
                <a:solidFill>
                  <a:schemeClr val="bg1"/>
                </a:solidFill>
              </a:rPr>
              <a:t>H30.7.1</a:t>
            </a:r>
            <a:r>
              <a:rPr lang="ja-JP" altLang="en-US" sz="900" dirty="0">
                <a:solidFill>
                  <a:schemeClr val="bg1"/>
                </a:solidFill>
              </a:rPr>
              <a:t>　</a:t>
            </a:r>
            <a:r>
              <a:rPr lang="en-US" altLang="ja-JP" sz="900" dirty="0">
                <a:solidFill>
                  <a:schemeClr val="bg1"/>
                </a:solidFill>
              </a:rPr>
              <a:t>VOL.</a:t>
            </a:r>
            <a:r>
              <a:rPr lang="ja-JP" altLang="en-US" sz="900" dirty="0">
                <a:solidFill>
                  <a:schemeClr val="bg1"/>
                </a:solidFill>
              </a:rPr>
              <a:t>１　</a:t>
            </a:r>
          </a:p>
        </p:txBody>
      </p:sp>
      <p:sp>
        <p:nvSpPr>
          <p:cNvPr id="93" name="テキスト ボックス 92"/>
          <p:cNvSpPr txBox="1"/>
          <p:nvPr/>
        </p:nvSpPr>
        <p:spPr>
          <a:xfrm>
            <a:off x="980729" y="2915817"/>
            <a:ext cx="184731" cy="369332"/>
          </a:xfrm>
          <a:prstGeom prst="rect">
            <a:avLst/>
          </a:prstGeom>
          <a:noFill/>
        </p:spPr>
        <p:txBody>
          <a:bodyPr wrap="none" rtlCol="0">
            <a:spAutoFit/>
          </a:bodyPr>
          <a:lstStyle/>
          <a:p>
            <a:endParaRPr lang="ja-JP" altLang="en-US" dirty="0"/>
          </a:p>
        </p:txBody>
      </p:sp>
      <p:pic>
        <p:nvPicPr>
          <p:cNvPr id="65" name="図 64" descr="動脈硬化.gif"/>
          <p:cNvPicPr>
            <a:picLocks noChangeAspect="1"/>
          </p:cNvPicPr>
          <p:nvPr/>
        </p:nvPicPr>
        <p:blipFill>
          <a:blip r:embed="rId4" cstate="print"/>
          <a:stretch>
            <a:fillRect/>
          </a:stretch>
        </p:blipFill>
        <p:spPr>
          <a:xfrm>
            <a:off x="383704" y="1853977"/>
            <a:ext cx="3067050" cy="1253490"/>
          </a:xfrm>
          <a:prstGeom prst="rect">
            <a:avLst/>
          </a:prstGeom>
        </p:spPr>
      </p:pic>
      <p:pic>
        <p:nvPicPr>
          <p:cNvPr id="66" name="図 65" descr="糖尿病.jpg"/>
          <p:cNvPicPr>
            <a:picLocks noChangeAspect="1"/>
          </p:cNvPicPr>
          <p:nvPr/>
        </p:nvPicPr>
        <p:blipFill>
          <a:blip r:embed="rId5" cstate="print"/>
          <a:stretch>
            <a:fillRect/>
          </a:stretch>
        </p:blipFill>
        <p:spPr>
          <a:xfrm>
            <a:off x="4139555" y="1719486"/>
            <a:ext cx="2019300" cy="1447800"/>
          </a:xfrm>
          <a:prstGeom prst="rect">
            <a:avLst/>
          </a:prstGeom>
        </p:spPr>
      </p:pic>
      <p:sp>
        <p:nvSpPr>
          <p:cNvPr id="67" name="テキスト ボックス 66"/>
          <p:cNvSpPr txBox="1"/>
          <p:nvPr/>
        </p:nvSpPr>
        <p:spPr>
          <a:xfrm>
            <a:off x="270172" y="1114847"/>
            <a:ext cx="6437287" cy="646331"/>
          </a:xfrm>
          <a:prstGeom prst="rect">
            <a:avLst/>
          </a:prstGeom>
          <a:noFill/>
        </p:spPr>
        <p:txBody>
          <a:bodyPr wrap="square" rtlCol="0">
            <a:spAutoFit/>
          </a:bodyPr>
          <a:lstStyle/>
          <a:p>
            <a:r>
              <a:rPr lang="ja-JP" altLang="en-US" sz="1200" b="1" dirty="0">
                <a:solidFill>
                  <a:schemeClr val="bg1"/>
                </a:solidFill>
              </a:rPr>
              <a:t>歯周病原菌の慢性炎症により病原菌や炎症物質が血液中から体内に侵入します。そして血管壁に付着し、やがて動脈硬化や血管障害を起こす引き金に・・・また炎症物質がインスリンの働き</a:t>
            </a:r>
            <a:r>
              <a:rPr lang="ja-JP" altLang="en-US" sz="1200" b="1" dirty="0" smtClean="0">
                <a:solidFill>
                  <a:schemeClr val="bg1"/>
                </a:solidFill>
              </a:rPr>
              <a:t>を</a:t>
            </a:r>
            <a:endParaRPr lang="en-US" altLang="ja-JP" sz="1200" b="1" dirty="0" smtClean="0">
              <a:solidFill>
                <a:schemeClr val="bg1"/>
              </a:solidFill>
            </a:endParaRPr>
          </a:p>
          <a:p>
            <a:r>
              <a:rPr lang="ja-JP" altLang="en-US" sz="1200" b="1" dirty="0" smtClean="0">
                <a:solidFill>
                  <a:schemeClr val="bg1"/>
                </a:solidFill>
              </a:rPr>
              <a:t>阻害</a:t>
            </a:r>
            <a:r>
              <a:rPr lang="ja-JP" altLang="en-US" sz="1200" b="1" dirty="0">
                <a:solidFill>
                  <a:schemeClr val="bg1"/>
                </a:solidFill>
              </a:rPr>
              <a:t>することから糖尿病の悪化に繋がることがわかっています</a:t>
            </a:r>
          </a:p>
        </p:txBody>
      </p:sp>
      <p:pic>
        <p:nvPicPr>
          <p:cNvPr id="70" name="図 69" descr="肥満2.jpg"/>
          <p:cNvPicPr>
            <a:picLocks noChangeAspect="1"/>
          </p:cNvPicPr>
          <p:nvPr/>
        </p:nvPicPr>
        <p:blipFill>
          <a:blip r:embed="rId6" cstate="print"/>
          <a:stretch>
            <a:fillRect/>
          </a:stretch>
        </p:blipFill>
        <p:spPr>
          <a:xfrm>
            <a:off x="1276359" y="3244598"/>
            <a:ext cx="1847211" cy="1296144"/>
          </a:xfrm>
          <a:prstGeom prst="rect">
            <a:avLst/>
          </a:prstGeom>
        </p:spPr>
      </p:pic>
      <p:sp>
        <p:nvSpPr>
          <p:cNvPr id="74" name="正方形/長方形 73"/>
          <p:cNvSpPr/>
          <p:nvPr/>
        </p:nvSpPr>
        <p:spPr>
          <a:xfrm>
            <a:off x="3796283" y="3477357"/>
            <a:ext cx="2827733" cy="1015663"/>
          </a:xfrm>
          <a:prstGeom prst="rect">
            <a:avLst/>
          </a:prstGeom>
        </p:spPr>
        <p:txBody>
          <a:bodyPr wrap="square">
            <a:spAutoFit/>
          </a:bodyPr>
          <a:lstStyle/>
          <a:p>
            <a:r>
              <a:rPr lang="ja-JP" altLang="en-US" sz="1200" b="1" dirty="0">
                <a:solidFill>
                  <a:srgbClr val="FFFF00"/>
                </a:solidFill>
              </a:rPr>
              <a:t>内臓脂肪型肥満では、脂肪</a:t>
            </a:r>
            <a:r>
              <a:rPr lang="ja-JP" altLang="en-US" sz="1200" b="1" dirty="0" smtClean="0">
                <a:solidFill>
                  <a:srgbClr val="FFFF00"/>
                </a:solidFill>
              </a:rPr>
              <a:t>細胞</a:t>
            </a:r>
            <a:endParaRPr lang="en-US" altLang="ja-JP" sz="1200" b="1" dirty="0" smtClean="0">
              <a:solidFill>
                <a:srgbClr val="FFFF00"/>
              </a:solidFill>
            </a:endParaRPr>
          </a:p>
          <a:p>
            <a:r>
              <a:rPr lang="ja-JP" altLang="en-US" sz="1200" b="1" dirty="0" smtClean="0">
                <a:solidFill>
                  <a:srgbClr val="FFFF00"/>
                </a:solidFill>
              </a:rPr>
              <a:t>から</a:t>
            </a:r>
            <a:r>
              <a:rPr lang="ja-JP" altLang="en-US" sz="1200" b="1" dirty="0" smtClean="0">
                <a:solidFill>
                  <a:srgbClr val="FFFF00"/>
                </a:solidFill>
              </a:rPr>
              <a:t>の</a:t>
            </a:r>
            <a:r>
              <a:rPr lang="ja-JP" altLang="en-US" sz="1200" b="1" dirty="0" smtClean="0">
                <a:solidFill>
                  <a:srgbClr val="FFFF00"/>
                </a:solidFill>
              </a:rPr>
              <a:t>「</a:t>
            </a:r>
            <a:r>
              <a:rPr lang="ja-JP" altLang="en-US" sz="1200" b="1" dirty="0">
                <a:solidFill>
                  <a:srgbClr val="FFFF00"/>
                </a:solidFill>
              </a:rPr>
              <a:t>炎症物質」の分泌が</a:t>
            </a:r>
            <a:r>
              <a:rPr lang="ja-JP" altLang="en-US" sz="1200" b="1" dirty="0" smtClean="0">
                <a:solidFill>
                  <a:srgbClr val="FFFF00"/>
                </a:solidFill>
              </a:rPr>
              <a:t>増えます</a:t>
            </a:r>
            <a:endParaRPr lang="en-US" altLang="ja-JP" sz="1200" b="1" dirty="0" smtClean="0">
              <a:solidFill>
                <a:srgbClr val="FFFF00"/>
              </a:solidFill>
            </a:endParaRPr>
          </a:p>
          <a:p>
            <a:r>
              <a:rPr lang="ja-JP" altLang="en-US" sz="1200" b="1" dirty="0" smtClean="0">
                <a:solidFill>
                  <a:srgbClr val="FFFF00"/>
                </a:solidFill>
              </a:rPr>
              <a:t>この</a:t>
            </a:r>
            <a:r>
              <a:rPr lang="ja-JP" altLang="en-US" sz="1200" b="1" dirty="0">
                <a:solidFill>
                  <a:srgbClr val="FFFF00"/>
                </a:solidFill>
              </a:rPr>
              <a:t>炎症物質は血管を通って</a:t>
            </a:r>
            <a:r>
              <a:rPr lang="ja-JP" altLang="en-US" sz="1200" b="1" dirty="0" smtClean="0">
                <a:solidFill>
                  <a:srgbClr val="FFFF00"/>
                </a:solidFill>
              </a:rPr>
              <a:t>口腔内</a:t>
            </a:r>
            <a:endParaRPr lang="en-US" altLang="ja-JP" sz="1200" b="1" dirty="0" smtClean="0">
              <a:solidFill>
                <a:srgbClr val="FFFF00"/>
              </a:solidFill>
            </a:endParaRPr>
          </a:p>
          <a:p>
            <a:r>
              <a:rPr lang="ja-JP" altLang="en-US" sz="1200" b="1" dirty="0" err="1" smtClean="0">
                <a:solidFill>
                  <a:srgbClr val="FFFF00"/>
                </a:solidFill>
              </a:rPr>
              <a:t>に</a:t>
            </a:r>
            <a:r>
              <a:rPr lang="ja-JP" altLang="en-US" sz="1200" b="1" dirty="0" err="1">
                <a:solidFill>
                  <a:srgbClr val="FFFF00"/>
                </a:solidFill>
              </a:rPr>
              <a:t>到</a:t>
            </a:r>
            <a:r>
              <a:rPr lang="ja-JP" altLang="en-US" sz="1200" b="1" dirty="0">
                <a:solidFill>
                  <a:srgbClr val="FFFF00"/>
                </a:solidFill>
              </a:rPr>
              <a:t>達し、歯周病の進行に影響</a:t>
            </a:r>
            <a:r>
              <a:rPr lang="ja-JP" altLang="en-US" sz="1200" b="1" dirty="0" smtClean="0">
                <a:solidFill>
                  <a:srgbClr val="FFFF00"/>
                </a:solidFill>
              </a:rPr>
              <a:t>する</a:t>
            </a:r>
            <a:endParaRPr lang="en-US" altLang="ja-JP" sz="1200" b="1" dirty="0" smtClean="0">
              <a:solidFill>
                <a:srgbClr val="FFFF00"/>
              </a:solidFill>
            </a:endParaRPr>
          </a:p>
          <a:p>
            <a:r>
              <a:rPr lang="ja-JP" altLang="en-US" sz="1200" b="1" dirty="0" smtClean="0">
                <a:solidFill>
                  <a:srgbClr val="FFFF00"/>
                </a:solidFill>
              </a:rPr>
              <a:t>と</a:t>
            </a:r>
            <a:r>
              <a:rPr lang="ja-JP" altLang="en-US" sz="1200" b="1" dirty="0">
                <a:solidFill>
                  <a:srgbClr val="FFFF00"/>
                </a:solidFill>
              </a:rPr>
              <a:t>されています</a:t>
            </a:r>
          </a:p>
        </p:txBody>
      </p:sp>
      <p:sp>
        <p:nvSpPr>
          <p:cNvPr id="75" name="テキスト ボックス 74"/>
          <p:cNvSpPr txBox="1"/>
          <p:nvPr/>
        </p:nvSpPr>
        <p:spPr>
          <a:xfrm>
            <a:off x="47626" y="4567039"/>
            <a:ext cx="6810375" cy="523220"/>
          </a:xfrm>
          <a:prstGeom prst="rect">
            <a:avLst/>
          </a:prstGeom>
          <a:noFill/>
        </p:spPr>
        <p:txBody>
          <a:bodyPr wrap="square" rtlCol="0">
            <a:spAutoFit/>
          </a:bodyPr>
          <a:lstStyle/>
          <a:p>
            <a:r>
              <a:rPr lang="ja-JP" altLang="en-US" sz="1400" b="1" dirty="0"/>
              <a:t>歯周病や肥満は生活習慣病であり、ご自身の努力と注意で防ぐことができる病気です</a:t>
            </a:r>
            <a:endParaRPr lang="en-US" altLang="ja-JP" sz="1400" b="1" dirty="0"/>
          </a:p>
          <a:p>
            <a:r>
              <a:rPr lang="ja-JP" altLang="en-US" sz="1400" b="1" dirty="0"/>
              <a:t>その生活習慣病を防ぐことにより、メタボリックドミノが倒れるのを防ぐことができるのです</a:t>
            </a:r>
          </a:p>
        </p:txBody>
      </p:sp>
      <p:sp>
        <p:nvSpPr>
          <p:cNvPr id="82" name="テキスト ボックス 81"/>
          <p:cNvSpPr txBox="1"/>
          <p:nvPr/>
        </p:nvSpPr>
        <p:spPr>
          <a:xfrm>
            <a:off x="3264793" y="6089874"/>
            <a:ext cx="648072" cy="523220"/>
          </a:xfrm>
          <a:prstGeom prst="rect">
            <a:avLst/>
          </a:prstGeom>
          <a:noFill/>
        </p:spPr>
        <p:txBody>
          <a:bodyPr wrap="square" rtlCol="0">
            <a:spAutoFit/>
          </a:bodyPr>
          <a:lstStyle/>
          <a:p>
            <a:r>
              <a:rPr lang="ja-JP" altLang="en-US" sz="2800" dirty="0"/>
              <a:t>＋</a:t>
            </a:r>
          </a:p>
        </p:txBody>
      </p:sp>
      <p:grpSp>
        <p:nvGrpSpPr>
          <p:cNvPr id="98" name="グループ化 97"/>
          <p:cNvGrpSpPr/>
          <p:nvPr/>
        </p:nvGrpSpPr>
        <p:grpSpPr>
          <a:xfrm>
            <a:off x="673647" y="6085678"/>
            <a:ext cx="2245965" cy="504056"/>
            <a:chOff x="836712" y="7524328"/>
            <a:chExt cx="2245965" cy="504056"/>
          </a:xfrm>
        </p:grpSpPr>
        <p:sp>
          <p:nvSpPr>
            <p:cNvPr id="86" name="正方形/長方形 85"/>
            <p:cNvSpPr/>
            <p:nvPr/>
          </p:nvSpPr>
          <p:spPr>
            <a:xfrm>
              <a:off x="836712" y="7524328"/>
              <a:ext cx="2232248" cy="5040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9" name="テキスト ボックス 78"/>
            <p:cNvSpPr txBox="1"/>
            <p:nvPr/>
          </p:nvSpPr>
          <p:spPr>
            <a:xfrm>
              <a:off x="994445" y="7596336"/>
              <a:ext cx="2088232" cy="369332"/>
            </a:xfrm>
            <a:prstGeom prst="rect">
              <a:avLst/>
            </a:prstGeom>
            <a:noFill/>
          </p:spPr>
          <p:txBody>
            <a:bodyPr wrap="square" rtlCol="0">
              <a:spAutoFit/>
            </a:bodyPr>
            <a:lstStyle/>
            <a:p>
              <a:r>
                <a:rPr lang="ja-JP" altLang="en-US" dirty="0"/>
                <a:t>口腔内除菌療法</a:t>
              </a:r>
            </a:p>
          </p:txBody>
        </p:sp>
      </p:grpSp>
      <p:grpSp>
        <p:nvGrpSpPr>
          <p:cNvPr id="101" name="グループ化 100"/>
          <p:cNvGrpSpPr/>
          <p:nvPr/>
        </p:nvGrpSpPr>
        <p:grpSpPr>
          <a:xfrm>
            <a:off x="4075931" y="6085684"/>
            <a:ext cx="2232248" cy="504056"/>
            <a:chOff x="3645024" y="7452320"/>
            <a:chExt cx="2232248" cy="504056"/>
          </a:xfrm>
        </p:grpSpPr>
        <p:sp>
          <p:nvSpPr>
            <p:cNvPr id="87" name="正方形/長方形 86"/>
            <p:cNvSpPr/>
            <p:nvPr/>
          </p:nvSpPr>
          <p:spPr>
            <a:xfrm>
              <a:off x="3645024" y="7452320"/>
              <a:ext cx="2232248" cy="5040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0" name="テキスト ボックス 79"/>
            <p:cNvSpPr txBox="1"/>
            <p:nvPr/>
          </p:nvSpPr>
          <p:spPr>
            <a:xfrm>
              <a:off x="4200897" y="7518995"/>
              <a:ext cx="1578843" cy="369332"/>
            </a:xfrm>
            <a:prstGeom prst="rect">
              <a:avLst/>
            </a:prstGeom>
            <a:noFill/>
          </p:spPr>
          <p:txBody>
            <a:bodyPr wrap="square" rtlCol="0">
              <a:spAutoFit/>
            </a:bodyPr>
            <a:lstStyle/>
            <a:p>
              <a:r>
                <a:rPr lang="ja-JP" altLang="en-US" dirty="0"/>
                <a:t>保健指導</a:t>
              </a:r>
            </a:p>
          </p:txBody>
        </p:sp>
      </p:grpSp>
      <p:grpSp>
        <p:nvGrpSpPr>
          <p:cNvPr id="107" name="グループ化 106"/>
          <p:cNvGrpSpPr/>
          <p:nvPr/>
        </p:nvGrpSpPr>
        <p:grpSpPr>
          <a:xfrm>
            <a:off x="147539" y="4970511"/>
            <a:ext cx="6624736" cy="1152128"/>
            <a:chOff x="233264" y="7380312"/>
            <a:chExt cx="6624736" cy="1152128"/>
          </a:xfrm>
        </p:grpSpPr>
        <p:sp>
          <p:nvSpPr>
            <p:cNvPr id="102" name="横巻き 101"/>
            <p:cNvSpPr/>
            <p:nvPr/>
          </p:nvSpPr>
          <p:spPr>
            <a:xfrm>
              <a:off x="233264" y="7380312"/>
              <a:ext cx="6624736" cy="1152128"/>
            </a:xfrm>
            <a:prstGeom prst="horizontalScroll">
              <a:avLst/>
            </a:prstGeom>
            <a:solidFill>
              <a:srgbClr val="FFC000"/>
            </a:solidFill>
            <a:ln>
              <a:solidFill>
                <a:srgbClr val="B485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7" name="テキスト ボックス 76"/>
            <p:cNvSpPr txBox="1"/>
            <p:nvPr/>
          </p:nvSpPr>
          <p:spPr>
            <a:xfrm>
              <a:off x="449288" y="7529661"/>
              <a:ext cx="6408712" cy="830997"/>
            </a:xfrm>
            <a:prstGeom prst="rect">
              <a:avLst/>
            </a:prstGeom>
            <a:noFill/>
          </p:spPr>
          <p:txBody>
            <a:bodyPr wrap="square" rtlCol="0">
              <a:spAutoFit/>
            </a:bodyPr>
            <a:lstStyle/>
            <a:p>
              <a:r>
                <a:rPr lang="ja-JP" altLang="en-US" sz="1600" b="1" dirty="0"/>
                <a:t>　　　　　　　　　　　　　　　　　　当院では</a:t>
              </a:r>
              <a:endParaRPr lang="en-US" altLang="ja-JP" sz="1600" b="1" dirty="0"/>
            </a:p>
            <a:p>
              <a:r>
                <a:rPr lang="ja-JP" altLang="en-US" sz="1600" b="1" dirty="0"/>
                <a:t>予防歯科“</a:t>
              </a:r>
              <a:r>
                <a:rPr lang="ja-JP" altLang="en-US" sz="1600" b="1" dirty="0">
                  <a:solidFill>
                    <a:srgbClr val="FF0000"/>
                  </a:solidFill>
                </a:rPr>
                <a:t>歯</a:t>
              </a:r>
              <a:r>
                <a:rPr lang="ja-JP" altLang="en-US" sz="1600" b="1" dirty="0"/>
                <a:t>”を健康に保つ　→　予防医療“</a:t>
              </a:r>
              <a:r>
                <a:rPr lang="ja-JP" altLang="en-US" sz="1600" b="1" dirty="0">
                  <a:solidFill>
                    <a:srgbClr val="FF0000"/>
                  </a:solidFill>
                </a:rPr>
                <a:t>全身</a:t>
              </a:r>
              <a:r>
                <a:rPr lang="ja-JP" altLang="en-US" sz="1600" b="1" dirty="0"/>
                <a:t>”の健康を向上させる</a:t>
              </a:r>
              <a:endParaRPr lang="en-US" altLang="ja-JP" sz="1600" b="1" dirty="0"/>
            </a:p>
            <a:p>
              <a:r>
                <a:rPr lang="ja-JP" altLang="en-US" sz="1600" b="1" dirty="0"/>
                <a:t>　　　　ことを目的とした最新医療</a:t>
              </a:r>
              <a:r>
                <a:rPr lang="ja-JP" altLang="en-US" sz="1600" b="1" dirty="0">
                  <a:solidFill>
                    <a:srgbClr val="FF0000"/>
                  </a:solidFill>
                </a:rPr>
                <a:t>３ＤＳセラピー</a:t>
              </a:r>
              <a:r>
                <a:rPr lang="ja-JP" altLang="en-US" sz="1600" b="1" dirty="0"/>
                <a:t>の導入を始めました</a:t>
              </a:r>
              <a:endParaRPr lang="en-US" altLang="ja-JP" sz="1600" b="1" dirty="0"/>
            </a:p>
          </p:txBody>
        </p:sp>
      </p:grpSp>
      <p:sp>
        <p:nvSpPr>
          <p:cNvPr id="108" name="テキスト ボックス 107"/>
          <p:cNvSpPr txBox="1"/>
          <p:nvPr/>
        </p:nvSpPr>
        <p:spPr>
          <a:xfrm>
            <a:off x="154732" y="6576020"/>
            <a:ext cx="3384376" cy="1938992"/>
          </a:xfrm>
          <a:prstGeom prst="rect">
            <a:avLst/>
          </a:prstGeom>
          <a:noFill/>
        </p:spPr>
        <p:txBody>
          <a:bodyPr wrap="square" rtlCol="0">
            <a:spAutoFit/>
          </a:bodyPr>
          <a:lstStyle/>
          <a:p>
            <a:r>
              <a:rPr lang="ja-JP" altLang="en-US" sz="1200" b="1" dirty="0">
                <a:solidFill>
                  <a:schemeClr val="bg1"/>
                </a:solidFill>
              </a:rPr>
              <a:t>当院では、ＰＭＴＣ（クリーニング）後、専用トレー</a:t>
            </a:r>
            <a:endParaRPr lang="en-US" altLang="ja-JP" sz="1200" b="1" dirty="0">
              <a:solidFill>
                <a:schemeClr val="bg1"/>
              </a:solidFill>
            </a:endParaRPr>
          </a:p>
          <a:p>
            <a:r>
              <a:rPr lang="ja-JP" altLang="en-US" sz="1200" b="1" dirty="0">
                <a:solidFill>
                  <a:schemeClr val="bg1"/>
                </a:solidFill>
              </a:rPr>
              <a:t>に薬剤を入れて歯に装着。菌を減少させて疾患</a:t>
            </a:r>
            <a:endParaRPr lang="en-US" altLang="ja-JP" sz="1200" b="1" dirty="0">
              <a:solidFill>
                <a:schemeClr val="bg1"/>
              </a:solidFill>
            </a:endParaRPr>
          </a:p>
          <a:p>
            <a:r>
              <a:rPr lang="ja-JP" altLang="en-US" sz="1200" b="1" dirty="0">
                <a:solidFill>
                  <a:schemeClr val="bg1"/>
                </a:solidFill>
              </a:rPr>
              <a:t>リスクを取り除きます</a:t>
            </a:r>
            <a:endParaRPr lang="en-US" altLang="ja-JP" sz="1200" b="1" dirty="0">
              <a:solidFill>
                <a:schemeClr val="bg1"/>
              </a:solidFill>
            </a:endParaRPr>
          </a:p>
          <a:p>
            <a:endParaRPr lang="en-US" altLang="ja-JP" sz="1200" b="1" dirty="0">
              <a:solidFill>
                <a:schemeClr val="bg1"/>
              </a:solidFill>
            </a:endParaRPr>
          </a:p>
          <a:p>
            <a:endParaRPr lang="en-US" altLang="ja-JP" sz="1200" b="1" dirty="0">
              <a:solidFill>
                <a:schemeClr val="bg1"/>
              </a:solidFill>
            </a:endParaRPr>
          </a:p>
          <a:p>
            <a:endParaRPr lang="en-US" altLang="ja-JP" sz="1200" b="1" dirty="0">
              <a:solidFill>
                <a:schemeClr val="bg1"/>
              </a:solidFill>
            </a:endParaRPr>
          </a:p>
          <a:p>
            <a:endParaRPr lang="en-US" altLang="ja-JP" sz="1200" b="1" dirty="0">
              <a:solidFill>
                <a:schemeClr val="bg1"/>
              </a:solidFill>
            </a:endParaRPr>
          </a:p>
          <a:p>
            <a:r>
              <a:rPr lang="ja-JP" altLang="en-US" sz="1200" b="1" dirty="0">
                <a:solidFill>
                  <a:schemeClr val="bg1"/>
                </a:solidFill>
              </a:rPr>
              <a:t>ご家庭では、そめだしによる</a:t>
            </a:r>
            <a:endParaRPr lang="en-US" altLang="ja-JP" sz="1200" b="1" dirty="0">
              <a:solidFill>
                <a:schemeClr val="bg1"/>
              </a:solidFill>
            </a:endParaRPr>
          </a:p>
          <a:p>
            <a:r>
              <a:rPr lang="ja-JP" altLang="en-US" sz="1200" b="1" dirty="0">
                <a:solidFill>
                  <a:schemeClr val="bg1"/>
                </a:solidFill>
              </a:rPr>
              <a:t>ブラッシング後、専用トレー</a:t>
            </a:r>
            <a:endParaRPr lang="en-US" altLang="ja-JP" sz="1200" b="1" dirty="0">
              <a:solidFill>
                <a:schemeClr val="bg1"/>
              </a:solidFill>
            </a:endParaRPr>
          </a:p>
          <a:p>
            <a:r>
              <a:rPr lang="ja-JP" altLang="en-US" sz="1200" b="1" dirty="0">
                <a:solidFill>
                  <a:schemeClr val="bg1"/>
                </a:solidFill>
              </a:rPr>
              <a:t>による除菌を行っていただきます</a:t>
            </a:r>
          </a:p>
        </p:txBody>
      </p:sp>
      <p:sp>
        <p:nvSpPr>
          <p:cNvPr id="109" name="テキスト ボックス 108"/>
          <p:cNvSpPr txBox="1"/>
          <p:nvPr/>
        </p:nvSpPr>
        <p:spPr>
          <a:xfrm>
            <a:off x="5195292" y="6664796"/>
            <a:ext cx="1512168" cy="1384995"/>
          </a:xfrm>
          <a:prstGeom prst="rect">
            <a:avLst/>
          </a:prstGeom>
          <a:noFill/>
        </p:spPr>
        <p:txBody>
          <a:bodyPr wrap="square" rtlCol="0">
            <a:spAutoFit/>
          </a:bodyPr>
          <a:lstStyle/>
          <a:p>
            <a:r>
              <a:rPr lang="ja-JP" altLang="en-US" sz="1200" b="1" dirty="0">
                <a:solidFill>
                  <a:schemeClr val="bg1"/>
                </a:solidFill>
              </a:rPr>
              <a:t>Ｉｎ</a:t>
            </a:r>
            <a:r>
              <a:rPr lang="en-US" altLang="ja-JP" sz="1200" b="1" dirty="0">
                <a:solidFill>
                  <a:schemeClr val="bg1"/>
                </a:solidFill>
              </a:rPr>
              <a:t>-</a:t>
            </a:r>
            <a:r>
              <a:rPr lang="ja-JP" altLang="en-US" sz="1200" b="1" dirty="0">
                <a:solidFill>
                  <a:schemeClr val="bg1"/>
                </a:solidFill>
              </a:rPr>
              <a:t>Ｂｏｄｙで体組成</a:t>
            </a:r>
            <a:endParaRPr lang="en-US" altLang="ja-JP" sz="1200" b="1" dirty="0">
              <a:solidFill>
                <a:schemeClr val="bg1"/>
              </a:solidFill>
            </a:endParaRPr>
          </a:p>
          <a:p>
            <a:r>
              <a:rPr lang="ja-JP" altLang="en-US" sz="1200" b="1" dirty="0">
                <a:solidFill>
                  <a:schemeClr val="bg1"/>
                </a:solidFill>
              </a:rPr>
              <a:t>を測定します</a:t>
            </a:r>
            <a:endParaRPr lang="en-US" altLang="ja-JP" sz="1200" b="1" dirty="0">
              <a:solidFill>
                <a:schemeClr val="bg1"/>
              </a:solidFill>
            </a:endParaRPr>
          </a:p>
          <a:p>
            <a:endParaRPr lang="en-US" altLang="ja-JP" sz="1200" b="1" dirty="0">
              <a:solidFill>
                <a:schemeClr val="bg1"/>
              </a:solidFill>
            </a:endParaRPr>
          </a:p>
          <a:p>
            <a:r>
              <a:rPr lang="ja-JP" altLang="en-US" sz="1200" b="1" dirty="0">
                <a:solidFill>
                  <a:schemeClr val="bg1"/>
                </a:solidFill>
              </a:rPr>
              <a:t>より健康になるため</a:t>
            </a:r>
            <a:endParaRPr lang="en-US" altLang="ja-JP" sz="1200" b="1" dirty="0">
              <a:solidFill>
                <a:schemeClr val="bg1"/>
              </a:solidFill>
            </a:endParaRPr>
          </a:p>
          <a:p>
            <a:r>
              <a:rPr lang="ja-JP" altLang="en-US" sz="1200" b="1" dirty="0">
                <a:solidFill>
                  <a:schemeClr val="bg1"/>
                </a:solidFill>
              </a:rPr>
              <a:t>運動・食事睡眠</a:t>
            </a:r>
            <a:endParaRPr lang="en-US" altLang="ja-JP" sz="1200" b="1" dirty="0">
              <a:solidFill>
                <a:schemeClr val="bg1"/>
              </a:solidFill>
            </a:endParaRPr>
          </a:p>
          <a:p>
            <a:r>
              <a:rPr lang="ja-JP" altLang="en-US" sz="1200" b="1" dirty="0">
                <a:solidFill>
                  <a:schemeClr val="bg1"/>
                </a:solidFill>
              </a:rPr>
              <a:t>などの生活習慣を</a:t>
            </a:r>
            <a:endParaRPr lang="en-US" altLang="ja-JP" sz="1200" b="1" dirty="0">
              <a:solidFill>
                <a:schemeClr val="bg1"/>
              </a:solidFill>
            </a:endParaRPr>
          </a:p>
          <a:p>
            <a:r>
              <a:rPr lang="ja-JP" altLang="en-US" sz="1200" b="1" dirty="0">
                <a:solidFill>
                  <a:schemeClr val="bg1"/>
                </a:solidFill>
              </a:rPr>
              <a:t>見直していきます</a:t>
            </a:r>
            <a:endParaRPr lang="en-US" altLang="ja-JP" sz="1200" b="1" dirty="0">
              <a:solidFill>
                <a:schemeClr val="bg1"/>
              </a:solidFill>
            </a:endParaRPr>
          </a:p>
        </p:txBody>
      </p:sp>
      <p:pic>
        <p:nvPicPr>
          <p:cNvPr id="110" name="図 109" descr="PMTC.png"/>
          <p:cNvPicPr>
            <a:picLocks noChangeAspect="1"/>
          </p:cNvPicPr>
          <p:nvPr/>
        </p:nvPicPr>
        <p:blipFill>
          <a:blip r:embed="rId7" cstate="print"/>
          <a:stretch>
            <a:fillRect/>
          </a:stretch>
        </p:blipFill>
        <p:spPr>
          <a:xfrm>
            <a:off x="903044" y="7274053"/>
            <a:ext cx="685800" cy="542925"/>
          </a:xfrm>
          <a:prstGeom prst="rect">
            <a:avLst/>
          </a:prstGeom>
        </p:spPr>
      </p:pic>
      <p:pic>
        <p:nvPicPr>
          <p:cNvPr id="111" name="図 110" descr="トレー.jpg"/>
          <p:cNvPicPr>
            <a:picLocks noChangeAspect="1"/>
          </p:cNvPicPr>
          <p:nvPr/>
        </p:nvPicPr>
        <p:blipFill>
          <a:blip r:embed="rId8" cstate="print"/>
          <a:stretch>
            <a:fillRect/>
          </a:stretch>
        </p:blipFill>
        <p:spPr>
          <a:xfrm>
            <a:off x="2154626" y="7043850"/>
            <a:ext cx="1110167" cy="1054935"/>
          </a:xfrm>
          <a:prstGeom prst="rect">
            <a:avLst/>
          </a:prstGeom>
        </p:spPr>
      </p:pic>
      <p:pic>
        <p:nvPicPr>
          <p:cNvPr id="114" name="図 113" descr="用紙.jpg"/>
          <p:cNvPicPr>
            <a:picLocks noChangeAspect="1"/>
          </p:cNvPicPr>
          <p:nvPr/>
        </p:nvPicPr>
        <p:blipFill>
          <a:blip r:embed="rId9" cstate="print"/>
          <a:stretch>
            <a:fillRect/>
          </a:stretch>
        </p:blipFill>
        <p:spPr>
          <a:xfrm>
            <a:off x="3984873" y="6660604"/>
            <a:ext cx="1097280" cy="1554480"/>
          </a:xfrm>
          <a:prstGeom prst="rect">
            <a:avLst/>
          </a:prstGeom>
        </p:spPr>
      </p:pic>
      <p:sp>
        <p:nvSpPr>
          <p:cNvPr id="115" name="テキスト ボックス 114"/>
          <p:cNvSpPr txBox="1"/>
          <p:nvPr/>
        </p:nvSpPr>
        <p:spPr>
          <a:xfrm>
            <a:off x="3123570" y="8215041"/>
            <a:ext cx="3880470" cy="400110"/>
          </a:xfrm>
          <a:prstGeom prst="rect">
            <a:avLst/>
          </a:prstGeom>
          <a:noFill/>
        </p:spPr>
        <p:txBody>
          <a:bodyPr wrap="square" rtlCol="0">
            <a:spAutoFit/>
          </a:bodyPr>
          <a:lstStyle/>
          <a:p>
            <a:r>
              <a:rPr lang="en-US" altLang="ja-JP" sz="1000" b="1" dirty="0"/>
              <a:t>3</a:t>
            </a:r>
            <a:r>
              <a:rPr lang="ja-JP" altLang="en-US" sz="1000" b="1" dirty="0"/>
              <a:t>ＤＳセラピーは保険外治療となります。興味のある方は</a:t>
            </a:r>
            <a:endParaRPr lang="en-US" altLang="ja-JP" sz="1000" b="1" dirty="0"/>
          </a:p>
          <a:p>
            <a:r>
              <a:rPr lang="ja-JP" altLang="en-US" sz="1000" b="1" dirty="0"/>
              <a:t>もちろん、全身から健康になりたい方はスタッフまでご相談下さい</a:t>
            </a:r>
          </a:p>
        </p:txBody>
      </p:sp>
      <p:sp>
        <p:nvSpPr>
          <p:cNvPr id="28" name="右矢印 27"/>
          <p:cNvSpPr/>
          <p:nvPr/>
        </p:nvSpPr>
        <p:spPr>
          <a:xfrm>
            <a:off x="1767484" y="7437844"/>
            <a:ext cx="216024" cy="14401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テキスト ボックス 28"/>
          <p:cNvSpPr txBox="1"/>
          <p:nvPr/>
        </p:nvSpPr>
        <p:spPr>
          <a:xfrm>
            <a:off x="4005064" y="539552"/>
            <a:ext cx="2736304" cy="584775"/>
          </a:xfrm>
          <a:prstGeom prst="rect">
            <a:avLst/>
          </a:prstGeom>
          <a:noFill/>
        </p:spPr>
        <p:txBody>
          <a:bodyPr wrap="square" rtlCol="0">
            <a:spAutoFit/>
          </a:bodyPr>
          <a:lstStyle/>
          <a:p>
            <a:r>
              <a:rPr lang="ja-JP" altLang="en-US" sz="3200" i="1" dirty="0">
                <a:solidFill>
                  <a:srgbClr val="C00000"/>
                </a:solidFill>
                <a:effectLst>
                  <a:outerShdw blurRad="38100" dist="38100" dir="2700000" algn="tl">
                    <a:srgbClr val="000000">
                      <a:alpha val="43137"/>
                    </a:srgbClr>
                  </a:outerShdw>
                </a:effectLst>
              </a:rPr>
              <a:t>３ＤＳセラピー</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258</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FJ-USER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client</cp:lastModifiedBy>
  <cp:revision>53</cp:revision>
  <dcterms:created xsi:type="dcterms:W3CDTF">2015-08-30T01:42:16Z</dcterms:created>
  <dcterms:modified xsi:type="dcterms:W3CDTF">2018-07-06T09:25:15Z</dcterms:modified>
</cp:coreProperties>
</file>