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3" d="100"/>
          <a:sy n="53" d="100"/>
        </p:scale>
        <p:origin x="211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72D2DF-7CD0-43B5-974B-739525BA8EC3}" type="datetimeFigureOut">
              <a:rPr kumimoji="1" lang="ja-JP" altLang="en-US" smtClean="0"/>
              <a:t>2019/3/31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BC926-ABED-46FF-B10A-1C520C2B06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5620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31A32-D3F6-4692-91E0-5A2D26FEEC6D}" type="datetimeFigureOut">
              <a:rPr kumimoji="1" lang="ja-JP" altLang="en-US" smtClean="0"/>
              <a:t>2019/3/31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E24AB-FE7D-472B-ADB7-78C3FABFF3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942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31A32-D3F6-4692-91E0-5A2D26FEEC6D}" type="datetimeFigureOut">
              <a:rPr kumimoji="1" lang="ja-JP" altLang="en-US" smtClean="0"/>
              <a:t>2019/3/31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E24AB-FE7D-472B-ADB7-78C3FABFF3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7993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31A32-D3F6-4692-91E0-5A2D26FEEC6D}" type="datetimeFigureOut">
              <a:rPr kumimoji="1" lang="ja-JP" altLang="en-US" smtClean="0"/>
              <a:t>2019/3/31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E24AB-FE7D-472B-ADB7-78C3FABFF3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7017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31A32-D3F6-4692-91E0-5A2D26FEEC6D}" type="datetimeFigureOut">
              <a:rPr kumimoji="1" lang="ja-JP" altLang="en-US" smtClean="0"/>
              <a:t>2019/3/31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E24AB-FE7D-472B-ADB7-78C3FABFF3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6498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31A32-D3F6-4692-91E0-5A2D26FEEC6D}" type="datetimeFigureOut">
              <a:rPr kumimoji="1" lang="ja-JP" altLang="en-US" smtClean="0"/>
              <a:t>2019/3/31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E24AB-FE7D-472B-ADB7-78C3FABFF3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9301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31A32-D3F6-4692-91E0-5A2D26FEEC6D}" type="datetimeFigureOut">
              <a:rPr kumimoji="1" lang="ja-JP" altLang="en-US" smtClean="0"/>
              <a:t>2019/3/31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E24AB-FE7D-472B-ADB7-78C3FABFF3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745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31A32-D3F6-4692-91E0-5A2D26FEEC6D}" type="datetimeFigureOut">
              <a:rPr kumimoji="1" lang="ja-JP" altLang="en-US" smtClean="0"/>
              <a:t>2019/3/31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E24AB-FE7D-472B-ADB7-78C3FABFF3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7567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31A32-D3F6-4692-91E0-5A2D26FEEC6D}" type="datetimeFigureOut">
              <a:rPr kumimoji="1" lang="ja-JP" altLang="en-US" smtClean="0"/>
              <a:t>2019/3/31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E24AB-FE7D-472B-ADB7-78C3FABFF3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011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31A32-D3F6-4692-91E0-5A2D26FEEC6D}" type="datetimeFigureOut">
              <a:rPr kumimoji="1" lang="ja-JP" altLang="en-US" smtClean="0"/>
              <a:t>2019/3/31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E24AB-FE7D-472B-ADB7-78C3FABFF3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842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31A32-D3F6-4692-91E0-5A2D26FEEC6D}" type="datetimeFigureOut">
              <a:rPr kumimoji="1" lang="ja-JP" altLang="en-US" smtClean="0"/>
              <a:t>2019/3/31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E24AB-FE7D-472B-ADB7-78C3FABFF3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8348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31A32-D3F6-4692-91E0-5A2D26FEEC6D}" type="datetimeFigureOut">
              <a:rPr kumimoji="1" lang="ja-JP" altLang="en-US" smtClean="0"/>
              <a:t>2019/3/31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E24AB-FE7D-472B-ADB7-78C3FABFF3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5242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31A32-D3F6-4692-91E0-5A2D26FEEC6D}" type="datetimeFigureOut">
              <a:rPr kumimoji="1" lang="ja-JP" altLang="en-US" smtClean="0"/>
              <a:t>2019/3/31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E24AB-FE7D-472B-ADB7-78C3FABFF3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1325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50" descr="新">
            <a:extLst>
              <a:ext uri="{FF2B5EF4-FFF2-40B4-BE49-F238E27FC236}">
                <a16:creationId xmlns:a16="http://schemas.microsoft.com/office/drawing/2014/main" xmlns="" id="{400CACDB-B539-4F80-A559-40401B1FE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6848475" cy="915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xmlns="" id="{40408577-905F-484F-A969-600BBCD525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376" t="20626" r="19615" b="8698"/>
          <a:stretch/>
        </p:blipFill>
        <p:spPr>
          <a:xfrm>
            <a:off x="5236" y="2458731"/>
            <a:ext cx="3221959" cy="2845855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xmlns="" id="{CD6F759C-368B-4914-B8A4-8CF3F35497B1}"/>
              </a:ext>
            </a:extLst>
          </p:cNvPr>
          <p:cNvSpPr txBox="1"/>
          <p:nvPr/>
        </p:nvSpPr>
        <p:spPr>
          <a:xfrm>
            <a:off x="0" y="7415963"/>
            <a:ext cx="6858000" cy="116499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600" dirty="0">
                <a:solidFill>
                  <a:srgbClr val="FFFF00"/>
                </a:solidFill>
              </a:rPr>
              <a:t>甘い味付けをする際、またその様な食品を口にする際は</a:t>
            </a:r>
            <a:endParaRPr lang="en-US" altLang="ja-JP" sz="1600" dirty="0">
              <a:solidFill>
                <a:srgbClr val="FFFF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ja-JP" altLang="en-US" sz="1600" dirty="0">
                <a:solidFill>
                  <a:srgbClr val="FFFF00"/>
                </a:solidFill>
              </a:rPr>
              <a:t>より自然界に存在する状態に近いまま</a:t>
            </a:r>
            <a:endParaRPr lang="en-US" altLang="ja-JP" sz="1600" dirty="0">
              <a:solidFill>
                <a:srgbClr val="FFFF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ja-JP" altLang="en-US" sz="1600" dirty="0">
                <a:solidFill>
                  <a:srgbClr val="FFFF00"/>
                </a:solidFill>
              </a:rPr>
              <a:t>例えば蜂蜜などを摂取することが、健康に繋がります。</a:t>
            </a:r>
            <a:endParaRPr lang="en-US" altLang="ja-JP" sz="1600" dirty="0">
              <a:solidFill>
                <a:srgbClr val="FFFF00"/>
              </a:solidFill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xmlns="" id="{97847FC9-C962-4805-9910-BE7C8FD039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611" t="20865" r="16389" b="9013"/>
          <a:stretch/>
        </p:blipFill>
        <p:spPr>
          <a:xfrm>
            <a:off x="13089" y="6036731"/>
            <a:ext cx="1737590" cy="1370766"/>
          </a:xfrm>
          <a:prstGeom prst="rect">
            <a:avLst/>
          </a:prstGeom>
        </p:spPr>
      </p:pic>
      <p:sp>
        <p:nvSpPr>
          <p:cNvPr id="9" name="テキスト ボックス 1">
            <a:extLst>
              <a:ext uri="{FF2B5EF4-FFF2-40B4-BE49-F238E27FC236}">
                <a16:creationId xmlns:a16="http://schemas.microsoft.com/office/drawing/2014/main" xmlns="" id="{8C11CAFD-1B1E-40F0-9B52-EBE1B12973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91" y="328602"/>
            <a:ext cx="2595563" cy="83026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400" dirty="0" err="1">
                <a:solidFill>
                  <a:srgbClr val="FFFF00"/>
                </a:solidFill>
              </a:rPr>
              <a:t>すず</a:t>
            </a:r>
            <a:r>
              <a:rPr lang="ja-JP" altLang="en-US" sz="2400" dirty="0">
                <a:solidFill>
                  <a:srgbClr val="FFFF00"/>
                </a:solidFill>
              </a:rPr>
              <a:t>かけの木通信</a:t>
            </a:r>
            <a:endParaRPr lang="en-US" altLang="ja-JP" sz="2400" dirty="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400" dirty="0">
                <a:solidFill>
                  <a:srgbClr val="FFFF00"/>
                </a:solidFill>
              </a:rPr>
              <a:t>2019</a:t>
            </a:r>
            <a:r>
              <a:rPr lang="ja-JP" altLang="en-US" sz="2400" dirty="0">
                <a:solidFill>
                  <a:srgbClr val="FFFF00"/>
                </a:solidFill>
              </a:rPr>
              <a:t>年</a:t>
            </a:r>
            <a:r>
              <a:rPr lang="en-US" altLang="ja-JP" sz="2400" dirty="0">
                <a:solidFill>
                  <a:srgbClr val="FFFF00"/>
                </a:solidFill>
              </a:rPr>
              <a:t>4</a:t>
            </a:r>
            <a:r>
              <a:rPr lang="ja-JP" altLang="en-US" sz="2400" dirty="0">
                <a:solidFill>
                  <a:srgbClr val="FFFF00"/>
                </a:solidFill>
              </a:rPr>
              <a:t>月号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xmlns="" id="{13C2B76D-613E-4574-91EF-93B494BC9788}"/>
              </a:ext>
            </a:extLst>
          </p:cNvPr>
          <p:cNvSpPr txBox="1"/>
          <p:nvPr/>
        </p:nvSpPr>
        <p:spPr>
          <a:xfrm>
            <a:off x="4012141" y="454334"/>
            <a:ext cx="2626645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</a:rPr>
              <a:t>甘味料に注意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xmlns="" id="{DA34260F-3DFA-40A8-A7FD-A1427FD4D169}"/>
              </a:ext>
            </a:extLst>
          </p:cNvPr>
          <p:cNvSpPr txBox="1"/>
          <p:nvPr/>
        </p:nvSpPr>
        <p:spPr>
          <a:xfrm>
            <a:off x="-9527" y="1504464"/>
            <a:ext cx="684847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dirty="0"/>
              <a:t>砂糖を始めとした</a:t>
            </a:r>
            <a:r>
              <a:rPr kumimoji="1" lang="ja-JP" altLang="en-US" dirty="0">
                <a:solidFill>
                  <a:srgbClr val="FF0000"/>
                </a:solidFill>
              </a:rPr>
              <a:t>甘味料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pPr algn="ctr"/>
            <a:r>
              <a:rPr kumimoji="1" lang="ja-JP" altLang="en-US" dirty="0"/>
              <a:t>甘くて美味しくなるので、生活品では清涼飲料水・乳性飲料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酒類・調味料・パン等多くの物に含まれています。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xmlns="" id="{4F77087B-765C-4ECF-8131-45122860E6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579" t="23857" r="17369" b="11028"/>
          <a:stretch/>
        </p:blipFill>
        <p:spPr>
          <a:xfrm>
            <a:off x="3783210" y="3257237"/>
            <a:ext cx="2127525" cy="1526362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xmlns="" id="{F19D56B7-8526-4F2E-8732-055081AC3C05}"/>
              </a:ext>
            </a:extLst>
          </p:cNvPr>
          <p:cNvSpPr txBox="1"/>
          <p:nvPr/>
        </p:nvSpPr>
        <p:spPr>
          <a:xfrm>
            <a:off x="1729175" y="6052074"/>
            <a:ext cx="51242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chemeClr val="bg1"/>
                </a:solidFill>
              </a:rPr>
              <a:t>安全性の高いキシリトール等の糖アルコールも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kumimoji="1" lang="ja-JP" altLang="en-US" sz="1600" dirty="0">
                <a:solidFill>
                  <a:schemeClr val="bg1"/>
                </a:solidFill>
              </a:rPr>
              <a:t>ありますが、単糖類や二糖類の</a:t>
            </a:r>
            <a:r>
              <a:rPr kumimoji="1" lang="ja-JP" altLang="en-US" sz="1600" dirty="0">
                <a:solidFill>
                  <a:srgbClr val="FF0000"/>
                </a:solidFill>
              </a:rPr>
              <a:t>分子量の小さい糖類</a:t>
            </a:r>
            <a:r>
              <a:rPr kumimoji="1" lang="ja-JP" altLang="en-US" sz="1600" dirty="0">
                <a:solidFill>
                  <a:schemeClr val="bg1"/>
                </a:solidFill>
              </a:rPr>
              <a:t>は血糖値とインスリンホルモン分泌量を乱高下させます。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kumimoji="1" lang="ja-JP" altLang="en-US" sz="1600" dirty="0">
                <a:solidFill>
                  <a:schemeClr val="bg1"/>
                </a:solidFill>
              </a:rPr>
              <a:t>また、人工甘味料は安全性の確認が十分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kumimoji="1" lang="ja-JP" altLang="en-US" sz="1600" dirty="0">
                <a:solidFill>
                  <a:schemeClr val="bg1"/>
                </a:solidFill>
              </a:rPr>
              <a:t>立証されていません。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xmlns="" id="{FC9C11AA-96E3-4B2A-A9D7-D0D8CE2A7B8B}"/>
              </a:ext>
            </a:extLst>
          </p:cNvPr>
          <p:cNvSpPr txBox="1"/>
          <p:nvPr/>
        </p:nvSpPr>
        <p:spPr>
          <a:xfrm>
            <a:off x="3675646" y="2447589"/>
            <a:ext cx="3163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chemeClr val="bg1"/>
                </a:solidFill>
              </a:rPr>
              <a:t>そもそも、日本に甘味料が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kumimoji="1" lang="ja-JP" altLang="en-US" sz="1600" dirty="0">
                <a:solidFill>
                  <a:schemeClr val="bg1"/>
                </a:solidFill>
              </a:rPr>
              <a:t>初めて持ち込まれたのは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kumimoji="1" lang="ja-JP" altLang="en-US" sz="1600" dirty="0">
                <a:solidFill>
                  <a:schemeClr val="bg1"/>
                </a:solidFill>
              </a:rPr>
              <a:t>遣唐使の砂糖と言われています。</a:t>
            </a:r>
            <a:endParaRPr kumimoji="1" lang="en-US" altLang="ja-JP" sz="1600" dirty="0">
              <a:solidFill>
                <a:schemeClr val="bg1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xmlns="" id="{E6865375-6CE4-4159-B5FC-9818438DCE0C}"/>
              </a:ext>
            </a:extLst>
          </p:cNvPr>
          <p:cNvSpPr txBox="1"/>
          <p:nvPr/>
        </p:nvSpPr>
        <p:spPr>
          <a:xfrm>
            <a:off x="684437" y="5367865"/>
            <a:ext cx="5489126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rgbClr val="FFFF00"/>
                </a:solidFill>
              </a:rPr>
              <a:t>果たして、私達の体はこの短期間で甘味料の摂取に</a:t>
            </a:r>
            <a:endParaRPr kumimoji="1" lang="en-US" altLang="ja-JP" dirty="0">
              <a:solidFill>
                <a:srgbClr val="FFFF00"/>
              </a:solidFill>
            </a:endParaRPr>
          </a:p>
          <a:p>
            <a:pPr algn="ctr"/>
            <a:r>
              <a:rPr kumimoji="1" lang="ja-JP" altLang="en-US" dirty="0">
                <a:solidFill>
                  <a:srgbClr val="FFFF00"/>
                </a:solidFill>
              </a:rPr>
              <a:t>順応したのでしょうか？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xmlns="" id="{A1B05A08-454A-404C-9D0A-FB2ACC442362}"/>
              </a:ext>
            </a:extLst>
          </p:cNvPr>
          <p:cNvSpPr txBox="1"/>
          <p:nvPr/>
        </p:nvSpPr>
        <p:spPr>
          <a:xfrm>
            <a:off x="3673142" y="4805188"/>
            <a:ext cx="3163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chemeClr val="bg1"/>
                </a:solidFill>
              </a:rPr>
              <a:t>人類の歴史を振り返ると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kumimoji="1" lang="ja-JP" altLang="en-US" sz="1600" dirty="0">
                <a:solidFill>
                  <a:schemeClr val="bg1"/>
                </a:solidFill>
              </a:rPr>
              <a:t>それはつい最近のこと。</a:t>
            </a:r>
            <a:endParaRPr kumimoji="1" lang="en-US" altLang="ja-JP" sz="1600" dirty="0">
              <a:solidFill>
                <a:schemeClr val="bg1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xmlns="" id="{37956CF7-66DA-419D-9A54-7EAA64F0595F}"/>
              </a:ext>
            </a:extLst>
          </p:cNvPr>
          <p:cNvSpPr txBox="1"/>
          <p:nvPr/>
        </p:nvSpPr>
        <p:spPr>
          <a:xfrm>
            <a:off x="394620" y="8919119"/>
            <a:ext cx="65570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医療法人社団　</a:t>
            </a:r>
            <a:r>
              <a:rPr kumimoji="1" lang="ja-JP" altLang="en-US" sz="1100" dirty="0" err="1"/>
              <a:t>すず</a:t>
            </a:r>
            <a:r>
              <a:rPr kumimoji="1" lang="ja-JP" altLang="en-US" sz="1100" dirty="0"/>
              <a:t>かけの木　丸山歯科医院　</a:t>
            </a:r>
            <a:r>
              <a:rPr kumimoji="1" lang="en-US" altLang="ja-JP" sz="1100" dirty="0"/>
              <a:t>H31.3.23</a:t>
            </a:r>
            <a:r>
              <a:rPr kumimoji="1" lang="ja-JP" altLang="en-US" sz="1100" dirty="0"/>
              <a:t>　医局部　戸塚悠　掲載期間</a:t>
            </a:r>
            <a:r>
              <a:rPr kumimoji="1" lang="en-US" altLang="ja-JP" sz="1100" dirty="0"/>
              <a:t>H31.4.1</a:t>
            </a:r>
            <a:r>
              <a:rPr kumimoji="1" lang="ja-JP" altLang="en-US" sz="1100" dirty="0"/>
              <a:t>～</a:t>
            </a:r>
            <a:r>
              <a:rPr kumimoji="1" lang="en-US" altLang="ja-JP" sz="1100" dirty="0"/>
              <a:t>H31.5.31 </a:t>
            </a:r>
            <a:r>
              <a:rPr kumimoji="1" lang="ja-JP" altLang="en-US" sz="1100" dirty="0"/>
              <a:t>　　</a:t>
            </a:r>
          </a:p>
        </p:txBody>
      </p:sp>
    </p:spTree>
    <p:extLst>
      <p:ext uri="{BB962C8B-B14F-4D97-AF65-F5344CB8AC3E}">
        <p14:creationId xmlns:p14="http://schemas.microsoft.com/office/powerpoint/2010/main" val="83436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</TotalTime>
  <Words>179</Words>
  <Application>Microsoft Office PowerPoint</Application>
  <PresentationFormat>画面に合わせる (4:3)</PresentationFormat>
  <Paragraphs>21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ＭＳ Ｐゴシック</vt:lpstr>
      <vt:lpstr>游ゴシック</vt:lpstr>
      <vt:lpstr>游ゴシック Light</vt:lpstr>
      <vt:lpstr>Arial</vt:lpstr>
      <vt:lpstr>Calibri</vt:lpstr>
      <vt:lpstr>Calibri Light</vt:lpstr>
      <vt:lpstr>Times New Roman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悠 戸塚</dc:creator>
  <cp:lastModifiedBy>client</cp:lastModifiedBy>
  <cp:revision>14</cp:revision>
  <dcterms:created xsi:type="dcterms:W3CDTF">2019-03-15T22:02:01Z</dcterms:created>
  <dcterms:modified xsi:type="dcterms:W3CDTF">2019-03-31T02:21:49Z</dcterms:modified>
</cp:coreProperties>
</file>