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21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72D2DF-7CD0-43B5-974B-739525BA8EC3}" type="datetimeFigureOut">
              <a:rPr kumimoji="1" lang="ja-JP" altLang="en-US" smtClean="0"/>
              <a:t>2020/2/1</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BC926-ABED-46FF-B10A-1C520C2B06CE}" type="slidenum">
              <a:rPr kumimoji="1" lang="ja-JP" altLang="en-US" smtClean="0"/>
              <a:t>‹#›</a:t>
            </a:fld>
            <a:endParaRPr kumimoji="1" lang="ja-JP" altLang="en-US"/>
          </a:p>
        </p:txBody>
      </p:sp>
    </p:spTree>
    <p:extLst>
      <p:ext uri="{BB962C8B-B14F-4D97-AF65-F5344CB8AC3E}">
        <p14:creationId xmlns:p14="http://schemas.microsoft.com/office/powerpoint/2010/main" val="40256202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22694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359799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171701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320649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184930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163745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407756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102011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145842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3858348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531A32-D3F6-4692-91E0-5A2D26FEEC6D}" type="datetimeFigureOut">
              <a:rPr kumimoji="1" lang="ja-JP" altLang="en-US" smtClean="0"/>
              <a:t>2020/2/1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86524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4531A32-D3F6-4692-91E0-5A2D26FEEC6D}" type="datetimeFigureOut">
              <a:rPr kumimoji="1" lang="ja-JP" altLang="en-US" smtClean="0"/>
              <a:t>2020/2/1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D2E24AB-FE7D-472B-ADB7-78C3FABFF35F}" type="slidenum">
              <a:rPr kumimoji="1" lang="ja-JP" altLang="en-US" smtClean="0"/>
              <a:t>‹#›</a:t>
            </a:fld>
            <a:endParaRPr kumimoji="1" lang="ja-JP" altLang="en-US"/>
          </a:p>
        </p:txBody>
      </p:sp>
    </p:spTree>
    <p:extLst>
      <p:ext uri="{BB962C8B-B14F-4D97-AF65-F5344CB8AC3E}">
        <p14:creationId xmlns:p14="http://schemas.microsoft.com/office/powerpoint/2010/main" val="40113257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050" descr="新">
            <a:extLst>
              <a:ext uri="{FF2B5EF4-FFF2-40B4-BE49-F238E27FC236}">
                <a16:creationId xmlns="" xmlns:a16="http://schemas.microsoft.com/office/drawing/2014/main" id="{400CACDB-B539-4F80-A559-40401B1FE3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6848475" cy="915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1">
            <a:extLst>
              <a:ext uri="{FF2B5EF4-FFF2-40B4-BE49-F238E27FC236}">
                <a16:creationId xmlns="" xmlns:a16="http://schemas.microsoft.com/office/drawing/2014/main" id="{8C11CAFD-1B1E-40F0-9B52-EBE1B12973B5}"/>
              </a:ext>
            </a:extLst>
          </p:cNvPr>
          <p:cNvSpPr txBox="1">
            <a:spLocks noChangeArrowheads="1"/>
          </p:cNvSpPr>
          <p:nvPr/>
        </p:nvSpPr>
        <p:spPr bwMode="auto">
          <a:xfrm>
            <a:off x="203433" y="280195"/>
            <a:ext cx="2825144" cy="830997"/>
          </a:xfrm>
          <a:prstGeom prst="rect">
            <a:avLst/>
          </a:prstGeom>
          <a:noFill/>
          <a:ln>
            <a:noFill/>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defRPr/>
            </a:pPr>
            <a:r>
              <a:rPr lang="ja-JP" altLang="en-US" sz="2400" b="1" dirty="0" err="1">
                <a:solidFill>
                  <a:srgbClr val="FFFF00"/>
                </a:solidFill>
              </a:rPr>
              <a:t>すず</a:t>
            </a:r>
            <a:r>
              <a:rPr lang="ja-JP" altLang="en-US" sz="2400" b="1" dirty="0">
                <a:solidFill>
                  <a:srgbClr val="FFFF00"/>
                </a:solidFill>
              </a:rPr>
              <a:t>かけの木通信</a:t>
            </a:r>
            <a:endParaRPr lang="en-US" altLang="ja-JP" sz="2400" b="1" dirty="0">
              <a:solidFill>
                <a:srgbClr val="FFFF00"/>
              </a:solidFill>
            </a:endParaRPr>
          </a:p>
          <a:p>
            <a:pPr eaLnBrk="1" hangingPunct="1">
              <a:spcBef>
                <a:spcPct val="0"/>
              </a:spcBef>
              <a:buFontTx/>
              <a:buNone/>
              <a:defRPr/>
            </a:pPr>
            <a:r>
              <a:rPr lang="ja-JP" altLang="en-US" sz="2400" b="1" dirty="0">
                <a:solidFill>
                  <a:srgbClr val="FFFF00"/>
                </a:solidFill>
              </a:rPr>
              <a:t> </a:t>
            </a:r>
            <a:r>
              <a:rPr lang="ja-JP" altLang="en-US" sz="2400" b="1" dirty="0" smtClean="0">
                <a:solidFill>
                  <a:srgbClr val="FFFF00"/>
                </a:solidFill>
              </a:rPr>
              <a:t>  </a:t>
            </a:r>
            <a:r>
              <a:rPr lang="ja-JP" altLang="en-US" sz="2400" b="1" dirty="0" smtClean="0">
                <a:solidFill>
                  <a:srgbClr val="FFFF00"/>
                </a:solidFill>
              </a:rPr>
              <a:t>令和</a:t>
            </a:r>
            <a:r>
              <a:rPr lang="en-US" altLang="ja-JP" sz="2400" b="1" dirty="0" smtClean="0">
                <a:solidFill>
                  <a:srgbClr val="FFFF00"/>
                </a:solidFill>
              </a:rPr>
              <a:t>2</a:t>
            </a:r>
            <a:r>
              <a:rPr lang="ja-JP" altLang="en-US" sz="2400" b="1" dirty="0" smtClean="0">
                <a:solidFill>
                  <a:srgbClr val="FFFF00"/>
                </a:solidFill>
              </a:rPr>
              <a:t>年</a:t>
            </a:r>
            <a:r>
              <a:rPr lang="en-US" altLang="ja-JP" sz="2400" b="1" dirty="0">
                <a:solidFill>
                  <a:srgbClr val="FFFF00"/>
                </a:solidFill>
              </a:rPr>
              <a:t>2</a:t>
            </a:r>
            <a:r>
              <a:rPr lang="ja-JP" altLang="en-US" sz="2400" b="1" dirty="0" smtClean="0">
                <a:solidFill>
                  <a:srgbClr val="FFFF00"/>
                </a:solidFill>
              </a:rPr>
              <a:t>月号</a:t>
            </a:r>
            <a:endParaRPr lang="ja-JP" altLang="en-US" sz="2400" b="1" dirty="0">
              <a:solidFill>
                <a:srgbClr val="FFFF00"/>
              </a:solidFill>
            </a:endParaRPr>
          </a:p>
        </p:txBody>
      </p:sp>
      <p:sp>
        <p:nvSpPr>
          <p:cNvPr id="16" name="テキスト ボックス 15">
            <a:extLst>
              <a:ext uri="{FF2B5EF4-FFF2-40B4-BE49-F238E27FC236}">
                <a16:creationId xmlns="" xmlns:a16="http://schemas.microsoft.com/office/drawing/2014/main" id="{37956CF7-66DA-419D-9A54-7EAA64F0595F}"/>
              </a:ext>
            </a:extLst>
          </p:cNvPr>
          <p:cNvSpPr txBox="1"/>
          <p:nvPr/>
        </p:nvSpPr>
        <p:spPr>
          <a:xfrm>
            <a:off x="394620" y="8919119"/>
            <a:ext cx="6557043" cy="261610"/>
          </a:xfrm>
          <a:prstGeom prst="rect">
            <a:avLst/>
          </a:prstGeom>
          <a:noFill/>
        </p:spPr>
        <p:txBody>
          <a:bodyPr wrap="square" rtlCol="0">
            <a:spAutoFit/>
          </a:bodyPr>
          <a:lstStyle/>
          <a:p>
            <a:r>
              <a:rPr kumimoji="1" lang="ja-JP" altLang="en-US" sz="1100" dirty="0"/>
              <a:t>医療法人社団　</a:t>
            </a:r>
            <a:r>
              <a:rPr kumimoji="1" lang="ja-JP" altLang="en-US" sz="1100" dirty="0" err="1"/>
              <a:t>すず</a:t>
            </a:r>
            <a:r>
              <a:rPr kumimoji="1" lang="ja-JP" altLang="en-US" sz="1100" dirty="0"/>
              <a:t>かけの木　丸山歯科</a:t>
            </a:r>
            <a:r>
              <a:rPr kumimoji="1" lang="ja-JP" altLang="en-US" sz="1100" dirty="0" smtClean="0"/>
              <a:t>医院</a:t>
            </a:r>
            <a:r>
              <a:rPr kumimoji="1" lang="ja-JP" altLang="en-US" sz="1100" dirty="0"/>
              <a:t>　医局部　</a:t>
            </a:r>
            <a:r>
              <a:rPr kumimoji="1" lang="ja-JP" altLang="en-US" sz="1100" dirty="0" smtClean="0"/>
              <a:t>丸山</a:t>
            </a:r>
            <a:r>
              <a:rPr kumimoji="1" lang="ja-JP" altLang="en-US" sz="1100" dirty="0"/>
              <a:t>誠二</a:t>
            </a:r>
            <a:r>
              <a:rPr kumimoji="1" lang="ja-JP" altLang="en-US" sz="1100" dirty="0"/>
              <a:t>　掲載</a:t>
            </a:r>
            <a:r>
              <a:rPr kumimoji="1" lang="ja-JP" altLang="en-US" sz="1100" dirty="0" smtClean="0"/>
              <a:t>期間</a:t>
            </a:r>
            <a:r>
              <a:rPr kumimoji="1" lang="en-US" altLang="ja-JP" sz="1100" dirty="0" smtClean="0"/>
              <a:t>R2.</a:t>
            </a:r>
            <a:r>
              <a:rPr kumimoji="1" lang="en-US" altLang="ja-JP" sz="1100" dirty="0"/>
              <a:t>2</a:t>
            </a:r>
            <a:r>
              <a:rPr kumimoji="1" lang="en-US" altLang="ja-JP" sz="1100" dirty="0" smtClean="0"/>
              <a:t>.1</a:t>
            </a:r>
            <a:r>
              <a:rPr kumimoji="1" lang="ja-JP" altLang="en-US" sz="1100" dirty="0" smtClean="0"/>
              <a:t>～</a:t>
            </a:r>
            <a:r>
              <a:rPr kumimoji="1" lang="en-US" altLang="ja-JP" sz="1100" dirty="0" smtClean="0"/>
              <a:t>R2.02.29</a:t>
            </a:r>
            <a:r>
              <a:rPr kumimoji="1" lang="ja-JP" altLang="en-US" sz="1100" dirty="0"/>
              <a:t>　　</a:t>
            </a:r>
          </a:p>
        </p:txBody>
      </p:sp>
      <p:pic>
        <p:nvPicPr>
          <p:cNvPr id="17" name="図 16"/>
          <p:cNvPicPr>
            <a:picLocks noChangeAspect="1"/>
          </p:cNvPicPr>
          <p:nvPr/>
        </p:nvPicPr>
        <p:blipFill rotWithShape="1">
          <a:blip r:embed="rId3">
            <a:extLst>
              <a:ext uri="{28A0092B-C50C-407E-A947-70E740481C1C}">
                <a14:useLocalDpi xmlns:a14="http://schemas.microsoft.com/office/drawing/2010/main" val="0"/>
              </a:ext>
            </a:extLst>
          </a:blip>
          <a:srcRect t="10168" b="12878"/>
          <a:stretch/>
        </p:blipFill>
        <p:spPr>
          <a:xfrm>
            <a:off x="167832" y="1559242"/>
            <a:ext cx="3691178" cy="646398"/>
          </a:xfrm>
          <a:prstGeom prst="rect">
            <a:avLst/>
          </a:prstGeom>
        </p:spPr>
      </p:pic>
      <p:sp>
        <p:nvSpPr>
          <p:cNvPr id="18" name="正方形/長方形 17"/>
          <p:cNvSpPr/>
          <p:nvPr/>
        </p:nvSpPr>
        <p:spPr>
          <a:xfrm>
            <a:off x="148635" y="2840614"/>
            <a:ext cx="6640567" cy="707886"/>
          </a:xfrm>
          <a:prstGeom prst="rect">
            <a:avLst/>
          </a:prstGeom>
          <a:ln w="28575">
            <a:solidFill>
              <a:schemeClr val="bg1"/>
            </a:solidFill>
          </a:ln>
        </p:spPr>
        <p:txBody>
          <a:bodyPr wrap="square">
            <a:spAutoFit/>
          </a:bodyPr>
          <a:lstStyle/>
          <a:p>
            <a:r>
              <a:rPr lang="en-US" altLang="ja-JP" sz="2000" dirty="0" smtClean="0">
                <a:solidFill>
                  <a:schemeClr val="bg1"/>
                </a:solidFill>
              </a:rPr>
              <a:t>Health </a:t>
            </a:r>
            <a:r>
              <a:rPr lang="en-US" altLang="ja-JP" sz="2000" dirty="0">
                <a:solidFill>
                  <a:schemeClr val="bg1"/>
                </a:solidFill>
              </a:rPr>
              <a:t>is a state of complete </a:t>
            </a:r>
            <a:r>
              <a:rPr lang="en-US" altLang="ja-JP" sz="2000" dirty="0">
                <a:solidFill>
                  <a:srgbClr val="FF0000"/>
                </a:solidFill>
              </a:rPr>
              <a:t>physical</a:t>
            </a:r>
            <a:r>
              <a:rPr lang="en-US" altLang="ja-JP" sz="2000" dirty="0"/>
              <a:t>, </a:t>
            </a:r>
            <a:r>
              <a:rPr lang="en-US" altLang="ja-JP" sz="2000" dirty="0">
                <a:solidFill>
                  <a:srgbClr val="FFFF00"/>
                </a:solidFill>
              </a:rPr>
              <a:t>mental</a:t>
            </a:r>
            <a:r>
              <a:rPr lang="en-US" altLang="ja-JP" sz="2000" dirty="0"/>
              <a:t> </a:t>
            </a:r>
            <a:r>
              <a:rPr lang="en-US" altLang="ja-JP" sz="2000" dirty="0">
                <a:solidFill>
                  <a:schemeClr val="bg1"/>
                </a:solidFill>
              </a:rPr>
              <a:t>and</a:t>
            </a:r>
            <a:r>
              <a:rPr lang="en-US" altLang="ja-JP" sz="2000" dirty="0"/>
              <a:t> </a:t>
            </a:r>
            <a:r>
              <a:rPr lang="en-US" altLang="ja-JP" sz="2000" dirty="0">
                <a:solidFill>
                  <a:srgbClr val="0099FF"/>
                </a:solidFill>
              </a:rPr>
              <a:t>social</a:t>
            </a:r>
            <a:r>
              <a:rPr lang="en-US" altLang="ja-JP" sz="2000" dirty="0">
                <a:solidFill>
                  <a:srgbClr val="0000FF"/>
                </a:solidFill>
              </a:rPr>
              <a:t> </a:t>
            </a:r>
            <a:endParaRPr lang="en-US" altLang="ja-JP" sz="2000" dirty="0" smtClean="0">
              <a:solidFill>
                <a:srgbClr val="0000FF"/>
              </a:solidFill>
            </a:endParaRPr>
          </a:p>
          <a:p>
            <a:r>
              <a:rPr lang="en-US" altLang="ja-JP" sz="2000" dirty="0" smtClean="0">
                <a:solidFill>
                  <a:schemeClr val="bg1"/>
                </a:solidFill>
              </a:rPr>
              <a:t>well-being </a:t>
            </a:r>
            <a:r>
              <a:rPr lang="en-US" altLang="ja-JP" sz="2000" dirty="0">
                <a:solidFill>
                  <a:schemeClr val="bg1"/>
                </a:solidFill>
              </a:rPr>
              <a:t>and not merely the absence of disease or infirmity</a:t>
            </a:r>
            <a:r>
              <a:rPr lang="en-US" altLang="ja-JP" sz="2000" dirty="0" smtClean="0">
                <a:solidFill>
                  <a:schemeClr val="bg1"/>
                </a:solidFill>
              </a:rPr>
              <a:t>.</a:t>
            </a:r>
            <a:endParaRPr lang="en-US" altLang="ja-JP" sz="2000" dirty="0">
              <a:solidFill>
                <a:schemeClr val="bg1"/>
              </a:solidFill>
            </a:endParaRPr>
          </a:p>
        </p:txBody>
      </p:sp>
      <p:sp>
        <p:nvSpPr>
          <p:cNvPr id="19" name="正方形/長方形 18"/>
          <p:cNvSpPr/>
          <p:nvPr/>
        </p:nvSpPr>
        <p:spPr>
          <a:xfrm>
            <a:off x="231008" y="2319376"/>
            <a:ext cx="6475820" cy="461665"/>
          </a:xfrm>
          <a:prstGeom prst="rect">
            <a:avLst/>
          </a:prstGeom>
        </p:spPr>
        <p:txBody>
          <a:bodyPr wrap="square">
            <a:spAutoFit/>
          </a:bodyPr>
          <a:lstStyle/>
          <a:p>
            <a:r>
              <a:rPr lang="en-US" altLang="ja-JP" dirty="0">
                <a:solidFill>
                  <a:schemeClr val="bg1"/>
                </a:solidFill>
              </a:rPr>
              <a:t>WHO</a:t>
            </a:r>
            <a:r>
              <a:rPr lang="ja-JP" altLang="en-US" dirty="0">
                <a:solidFill>
                  <a:schemeClr val="bg1"/>
                </a:solidFill>
              </a:rPr>
              <a:t>（世界保健機関）</a:t>
            </a:r>
            <a:r>
              <a:rPr lang="ja-JP" altLang="en-US" dirty="0" smtClean="0">
                <a:solidFill>
                  <a:schemeClr val="bg1"/>
                </a:solidFill>
              </a:rPr>
              <a:t>は</a:t>
            </a:r>
            <a:r>
              <a:rPr lang="ja-JP" altLang="en-US" sz="2400" b="1" dirty="0" smtClean="0">
                <a:solidFill>
                  <a:schemeClr val="bg1"/>
                </a:solidFill>
              </a:rPr>
              <a:t>「</a:t>
            </a:r>
            <a:r>
              <a:rPr lang="ja-JP" altLang="en-US" sz="2400" b="1" dirty="0">
                <a:solidFill>
                  <a:schemeClr val="bg1"/>
                </a:solidFill>
              </a:rPr>
              <a:t>健康」</a:t>
            </a:r>
            <a:r>
              <a:rPr lang="ja-JP" altLang="en-US" dirty="0">
                <a:solidFill>
                  <a:schemeClr val="bg1"/>
                </a:solidFill>
              </a:rPr>
              <a:t>を次の様に</a:t>
            </a:r>
            <a:r>
              <a:rPr lang="ja-JP" altLang="en-US" dirty="0" smtClean="0">
                <a:solidFill>
                  <a:schemeClr val="bg1"/>
                </a:solidFill>
              </a:rPr>
              <a:t>定義している</a:t>
            </a:r>
            <a:endParaRPr lang="en-US" altLang="ja-JP" dirty="0">
              <a:solidFill>
                <a:schemeClr val="bg1"/>
              </a:solidFill>
            </a:endParaRPr>
          </a:p>
        </p:txBody>
      </p:sp>
      <p:sp>
        <p:nvSpPr>
          <p:cNvPr id="20" name="正方形/長方形 19"/>
          <p:cNvSpPr/>
          <p:nvPr/>
        </p:nvSpPr>
        <p:spPr>
          <a:xfrm>
            <a:off x="124802" y="4692458"/>
            <a:ext cx="6598870" cy="646331"/>
          </a:xfrm>
          <a:prstGeom prst="rect">
            <a:avLst/>
          </a:prstGeom>
        </p:spPr>
        <p:txBody>
          <a:bodyPr wrap="square">
            <a:spAutoFit/>
          </a:bodyPr>
          <a:lstStyle/>
          <a:p>
            <a:r>
              <a:rPr lang="ja-JP" altLang="en-US" dirty="0">
                <a:solidFill>
                  <a:schemeClr val="bg1"/>
                </a:solidFill>
              </a:rPr>
              <a:t>健康とは、</a:t>
            </a:r>
            <a:r>
              <a:rPr lang="ja-JP" altLang="en-US" dirty="0">
                <a:solidFill>
                  <a:srgbClr val="FF0000"/>
                </a:solidFill>
              </a:rPr>
              <a:t>身体的</a:t>
            </a:r>
            <a:r>
              <a:rPr lang="ja-JP" altLang="en-US" dirty="0"/>
              <a:t>、</a:t>
            </a:r>
            <a:r>
              <a:rPr lang="ja-JP" altLang="en-US" dirty="0">
                <a:solidFill>
                  <a:srgbClr val="FFFF00"/>
                </a:solidFill>
              </a:rPr>
              <a:t>精神的</a:t>
            </a:r>
            <a:r>
              <a:rPr lang="ja-JP" altLang="en-US" dirty="0"/>
              <a:t>、</a:t>
            </a:r>
            <a:r>
              <a:rPr lang="ja-JP" altLang="en-US" dirty="0">
                <a:solidFill>
                  <a:srgbClr val="0099FF"/>
                </a:solidFill>
              </a:rPr>
              <a:t>社会的</a:t>
            </a:r>
            <a:r>
              <a:rPr lang="ja-JP" altLang="en-US" dirty="0">
                <a:solidFill>
                  <a:schemeClr val="bg1"/>
                </a:solidFill>
              </a:rPr>
              <a:t>に完全に良好な状態で</a:t>
            </a:r>
            <a:r>
              <a:rPr lang="ja-JP" altLang="en-US" dirty="0" smtClean="0">
                <a:solidFill>
                  <a:schemeClr val="bg1"/>
                </a:solidFill>
              </a:rPr>
              <a:t>あり</a:t>
            </a:r>
            <a:r>
              <a:rPr lang="ja-JP" altLang="en-US" u="sng" dirty="0" smtClean="0">
                <a:solidFill>
                  <a:schemeClr val="bg1"/>
                </a:solidFill>
              </a:rPr>
              <a:t>単</a:t>
            </a:r>
            <a:r>
              <a:rPr lang="ja-JP" altLang="en-US" u="sng" dirty="0">
                <a:solidFill>
                  <a:schemeClr val="bg1"/>
                </a:solidFill>
              </a:rPr>
              <a:t>に病気がないとか虚弱でないということではない</a:t>
            </a:r>
          </a:p>
        </p:txBody>
      </p:sp>
      <p:sp>
        <p:nvSpPr>
          <p:cNvPr id="21" name="円形吹き出し 20"/>
          <p:cNvSpPr/>
          <p:nvPr/>
        </p:nvSpPr>
        <p:spPr>
          <a:xfrm>
            <a:off x="2310990" y="3608073"/>
            <a:ext cx="1548020" cy="831233"/>
          </a:xfrm>
          <a:prstGeom prst="wedgeEllipseCallout">
            <a:avLst>
              <a:gd name="adj1" fmla="val -36264"/>
              <a:gd name="adj2" fmla="val 7889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accent6">
                    <a:lumMod val="50000"/>
                  </a:schemeClr>
                </a:solidFill>
                <a:latin typeface="+mn-ea"/>
              </a:rPr>
              <a:t>趣　味　　　人間</a:t>
            </a:r>
            <a:r>
              <a:rPr lang="ja-JP" altLang="en-US" sz="1600" dirty="0">
                <a:solidFill>
                  <a:schemeClr val="accent6">
                    <a:lumMod val="50000"/>
                  </a:schemeClr>
                </a:solidFill>
                <a:latin typeface="+mn-ea"/>
              </a:rPr>
              <a:t>関係</a:t>
            </a:r>
            <a:endParaRPr kumimoji="1" lang="ja-JP" altLang="en-US" sz="1600" dirty="0">
              <a:solidFill>
                <a:schemeClr val="accent6">
                  <a:lumMod val="50000"/>
                </a:schemeClr>
              </a:solidFill>
            </a:endParaRPr>
          </a:p>
        </p:txBody>
      </p:sp>
      <p:sp>
        <p:nvSpPr>
          <p:cNvPr id="22" name="円形吹き出し 21"/>
          <p:cNvSpPr/>
          <p:nvPr/>
        </p:nvSpPr>
        <p:spPr>
          <a:xfrm>
            <a:off x="382180" y="3637579"/>
            <a:ext cx="1662913" cy="801727"/>
          </a:xfrm>
          <a:prstGeom prst="wedgeEllipseCallout">
            <a:avLst>
              <a:gd name="adj1" fmla="val 22042"/>
              <a:gd name="adj2" fmla="val 8080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n-ea"/>
              </a:rPr>
              <a:t>食事</a:t>
            </a:r>
            <a:r>
              <a:rPr lang="en-US" altLang="ja-JP" sz="1600" dirty="0">
                <a:solidFill>
                  <a:schemeClr val="tx1"/>
                </a:solidFill>
                <a:latin typeface="+mn-ea"/>
              </a:rPr>
              <a:t>,</a:t>
            </a:r>
            <a:r>
              <a:rPr lang="ja-JP" altLang="en-US" sz="1600" dirty="0">
                <a:solidFill>
                  <a:schemeClr val="tx1"/>
                </a:solidFill>
                <a:latin typeface="+mn-ea"/>
              </a:rPr>
              <a:t>睡眠</a:t>
            </a:r>
            <a:r>
              <a:rPr lang="en-US" altLang="ja-JP" sz="1600" dirty="0">
                <a:solidFill>
                  <a:schemeClr val="tx1"/>
                </a:solidFill>
                <a:latin typeface="+mn-ea"/>
              </a:rPr>
              <a:t>,</a:t>
            </a:r>
            <a:r>
              <a:rPr lang="ja-JP" altLang="en-US" sz="1600" dirty="0">
                <a:solidFill>
                  <a:schemeClr val="tx1"/>
                </a:solidFill>
                <a:latin typeface="+mn-ea"/>
              </a:rPr>
              <a:t>運動</a:t>
            </a:r>
            <a:endParaRPr kumimoji="1" lang="ja-JP" altLang="en-US" sz="1600" dirty="0">
              <a:solidFill>
                <a:schemeClr val="tx1"/>
              </a:solidFill>
            </a:endParaRPr>
          </a:p>
        </p:txBody>
      </p:sp>
      <p:sp>
        <p:nvSpPr>
          <p:cNvPr id="23" name="円形吹き出し 22"/>
          <p:cNvSpPr/>
          <p:nvPr/>
        </p:nvSpPr>
        <p:spPr>
          <a:xfrm>
            <a:off x="4356083" y="3655847"/>
            <a:ext cx="1513274" cy="869426"/>
          </a:xfrm>
          <a:prstGeom prst="wedgeEllipseCallout">
            <a:avLst>
              <a:gd name="adj1" fmla="val -107017"/>
              <a:gd name="adj2" fmla="val 74190"/>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rgbClr val="0000FF"/>
                </a:solidFill>
                <a:latin typeface="+mn-ea"/>
              </a:rPr>
              <a:t>仕　事　　　　　　社会</a:t>
            </a:r>
            <a:r>
              <a:rPr lang="ja-JP" altLang="en-US" sz="1600" dirty="0">
                <a:solidFill>
                  <a:srgbClr val="0000FF"/>
                </a:solidFill>
                <a:latin typeface="+mn-ea"/>
              </a:rPr>
              <a:t>貢献</a:t>
            </a:r>
            <a:endParaRPr kumimoji="1" lang="ja-JP" altLang="en-US" sz="1600" dirty="0">
              <a:solidFill>
                <a:srgbClr val="0000FF"/>
              </a:solidFill>
            </a:endParaRPr>
          </a:p>
        </p:txBody>
      </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08" y="5381702"/>
            <a:ext cx="3693278" cy="2769958"/>
          </a:xfrm>
          <a:prstGeom prst="rect">
            <a:avLst/>
          </a:prstGeom>
          <a:ln>
            <a:noFill/>
          </a:ln>
          <a:effectLst>
            <a:softEdge rad="112500"/>
          </a:effectLst>
        </p:spPr>
      </p:pic>
      <p:sp>
        <p:nvSpPr>
          <p:cNvPr id="5" name="正方形/長方形 4"/>
          <p:cNvSpPr/>
          <p:nvPr/>
        </p:nvSpPr>
        <p:spPr>
          <a:xfrm>
            <a:off x="3728946" y="5494348"/>
            <a:ext cx="2914542" cy="2308324"/>
          </a:xfrm>
          <a:prstGeom prst="rect">
            <a:avLst/>
          </a:prstGeom>
        </p:spPr>
        <p:txBody>
          <a:bodyPr wrap="square">
            <a:spAutoFit/>
          </a:bodyPr>
          <a:lstStyle/>
          <a:p>
            <a:r>
              <a:rPr lang="ja-JP" altLang="en-US" sz="1600" b="1" dirty="0" smtClean="0">
                <a:solidFill>
                  <a:srgbClr val="FFFF00"/>
                </a:solidFill>
              </a:rPr>
              <a:t>趣味</a:t>
            </a:r>
            <a:r>
              <a:rPr lang="ja-JP" altLang="en-US" sz="1600" dirty="0" smtClean="0">
                <a:solidFill>
                  <a:schemeClr val="bg1"/>
                </a:solidFill>
              </a:rPr>
              <a:t>と</a:t>
            </a:r>
            <a:r>
              <a:rPr lang="ja-JP" altLang="en-US" sz="1600" b="1" dirty="0" smtClean="0">
                <a:solidFill>
                  <a:srgbClr val="FF0000"/>
                </a:solidFill>
              </a:rPr>
              <a:t>運動</a:t>
            </a:r>
            <a:r>
              <a:rPr lang="ja-JP" altLang="en-US" sz="1600" dirty="0" smtClean="0">
                <a:solidFill>
                  <a:schemeClr val="bg1"/>
                </a:solidFill>
              </a:rPr>
              <a:t>を兼ねて・・</a:t>
            </a:r>
            <a:endParaRPr lang="en-US" altLang="ja-JP" sz="1600" dirty="0" smtClean="0">
              <a:solidFill>
                <a:schemeClr val="bg1"/>
              </a:solidFill>
            </a:endParaRPr>
          </a:p>
          <a:p>
            <a:r>
              <a:rPr lang="en-US" altLang="ja-JP" sz="1600" dirty="0">
                <a:solidFill>
                  <a:schemeClr val="bg1"/>
                </a:solidFill>
              </a:rPr>
              <a:t>1</a:t>
            </a:r>
            <a:r>
              <a:rPr lang="ja-JP" altLang="en-US" sz="1600" dirty="0" smtClean="0">
                <a:solidFill>
                  <a:schemeClr val="bg1"/>
                </a:solidFill>
              </a:rPr>
              <a:t>月</a:t>
            </a:r>
            <a:r>
              <a:rPr lang="en-US" altLang="ja-JP" sz="1600" dirty="0" smtClean="0">
                <a:solidFill>
                  <a:schemeClr val="bg1"/>
                </a:solidFill>
              </a:rPr>
              <a:t>19</a:t>
            </a:r>
            <a:r>
              <a:rPr lang="ja-JP" altLang="en-US" sz="1600" dirty="0" smtClean="0">
                <a:solidFill>
                  <a:schemeClr val="bg1"/>
                </a:solidFill>
              </a:rPr>
              <a:t>日の藤枝リバティ駅伝に参加してきました！</a:t>
            </a:r>
            <a:endParaRPr lang="en-US" altLang="ja-JP" sz="1600" dirty="0" smtClean="0">
              <a:solidFill>
                <a:schemeClr val="bg1"/>
              </a:solidFill>
            </a:endParaRPr>
          </a:p>
          <a:p>
            <a:endParaRPr lang="en-US" altLang="ja-JP" sz="1600" dirty="0" smtClean="0">
              <a:solidFill>
                <a:schemeClr val="bg1"/>
              </a:solidFill>
            </a:endParaRPr>
          </a:p>
          <a:p>
            <a:r>
              <a:rPr lang="ja-JP" altLang="en-US" sz="1600" b="1" dirty="0" smtClean="0">
                <a:solidFill>
                  <a:srgbClr val="FF0000"/>
                </a:solidFill>
              </a:rPr>
              <a:t>身体的</a:t>
            </a:r>
            <a:r>
              <a:rPr lang="ja-JP" altLang="en-US" sz="1600" b="1" dirty="0" smtClean="0">
                <a:solidFill>
                  <a:schemeClr val="bg1"/>
                </a:solidFill>
              </a:rPr>
              <a:t>・</a:t>
            </a:r>
            <a:r>
              <a:rPr lang="ja-JP" altLang="en-US" sz="1600" b="1" dirty="0" smtClean="0">
                <a:solidFill>
                  <a:srgbClr val="FFFF00"/>
                </a:solidFill>
              </a:rPr>
              <a:t>精神的</a:t>
            </a:r>
            <a:r>
              <a:rPr lang="ja-JP" altLang="en-US" sz="1600" dirty="0" smtClean="0">
                <a:solidFill>
                  <a:schemeClr val="bg1"/>
                </a:solidFill>
              </a:rPr>
              <a:t>に健康？</a:t>
            </a:r>
            <a:endParaRPr lang="en-US" altLang="ja-JP" sz="1600" dirty="0" smtClean="0">
              <a:solidFill>
                <a:schemeClr val="bg1"/>
              </a:solidFill>
            </a:endParaRPr>
          </a:p>
          <a:p>
            <a:endParaRPr lang="en-US" altLang="ja-JP" sz="1600" dirty="0">
              <a:solidFill>
                <a:schemeClr val="bg1"/>
              </a:solidFill>
            </a:endParaRPr>
          </a:p>
          <a:p>
            <a:r>
              <a:rPr lang="ja-JP" altLang="en-US" sz="1600" dirty="0" smtClean="0">
                <a:solidFill>
                  <a:schemeClr val="bg1"/>
                </a:solidFill>
              </a:rPr>
              <a:t>単に健康診断で基準値内に収まっているだけでは健康とは言えないんです！！</a:t>
            </a:r>
            <a:endParaRPr lang="ja-JP" altLang="en-US" sz="1600" dirty="0">
              <a:solidFill>
                <a:schemeClr val="bg1"/>
              </a:solidFill>
            </a:endParaRPr>
          </a:p>
        </p:txBody>
      </p:sp>
      <p:sp>
        <p:nvSpPr>
          <p:cNvPr id="27" name="円形吹き出し 26"/>
          <p:cNvSpPr/>
          <p:nvPr/>
        </p:nvSpPr>
        <p:spPr>
          <a:xfrm>
            <a:off x="1740906" y="8153931"/>
            <a:ext cx="1522806" cy="497422"/>
          </a:xfrm>
          <a:prstGeom prst="wedgeEllipseCallout">
            <a:avLst>
              <a:gd name="adj1" fmla="val -65246"/>
              <a:gd name="adj2" fmla="val -1401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accent6">
                    <a:lumMod val="50000"/>
                  </a:schemeClr>
                </a:solidFill>
                <a:latin typeface="+mn-ea"/>
              </a:rPr>
              <a:t>丸山睦子</a:t>
            </a:r>
            <a:endParaRPr kumimoji="1" lang="ja-JP" altLang="en-US" sz="1600" dirty="0">
              <a:solidFill>
                <a:schemeClr val="accent6">
                  <a:lumMod val="50000"/>
                </a:schemeClr>
              </a:solidFill>
            </a:endParaRPr>
          </a:p>
        </p:txBody>
      </p:sp>
      <p:sp>
        <p:nvSpPr>
          <p:cNvPr id="28" name="円形吹き出し 27"/>
          <p:cNvSpPr/>
          <p:nvPr/>
        </p:nvSpPr>
        <p:spPr>
          <a:xfrm>
            <a:off x="3399626" y="7915317"/>
            <a:ext cx="1513274" cy="579946"/>
          </a:xfrm>
          <a:prstGeom prst="wedgeEllipseCallout">
            <a:avLst>
              <a:gd name="adj1" fmla="val -86435"/>
              <a:gd name="adj2" fmla="val -11583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accent6">
                    <a:lumMod val="50000"/>
                  </a:schemeClr>
                </a:solidFill>
                <a:latin typeface="+mn-ea"/>
              </a:rPr>
              <a:t>時森正俊</a:t>
            </a:r>
            <a:endParaRPr kumimoji="1" lang="ja-JP" altLang="en-US" sz="1600" dirty="0">
              <a:solidFill>
                <a:schemeClr val="accent6">
                  <a:lumMod val="50000"/>
                </a:schemeClr>
              </a:solidFill>
            </a:endParaRPr>
          </a:p>
        </p:txBody>
      </p:sp>
      <p:sp>
        <p:nvSpPr>
          <p:cNvPr id="29" name="円形吹き出し 28"/>
          <p:cNvSpPr/>
          <p:nvPr/>
        </p:nvSpPr>
        <p:spPr>
          <a:xfrm>
            <a:off x="36072" y="8121846"/>
            <a:ext cx="1427980" cy="578350"/>
          </a:xfrm>
          <a:prstGeom prst="wedgeEllipseCallout">
            <a:avLst>
              <a:gd name="adj1" fmla="val 29260"/>
              <a:gd name="adj2" fmla="val -7729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accent6">
                    <a:lumMod val="50000"/>
                  </a:schemeClr>
                </a:solidFill>
                <a:latin typeface="+mn-ea"/>
              </a:rPr>
              <a:t>丸山誠二</a:t>
            </a:r>
            <a:endParaRPr kumimoji="1" lang="ja-JP" altLang="en-US" sz="1600" dirty="0">
              <a:solidFill>
                <a:schemeClr val="accent6">
                  <a:lumMod val="50000"/>
                </a:schemeClr>
              </a:solidFill>
            </a:endParaRPr>
          </a:p>
        </p:txBody>
      </p:sp>
    </p:spTree>
    <p:extLst>
      <p:ext uri="{BB962C8B-B14F-4D97-AF65-F5344CB8AC3E}">
        <p14:creationId xmlns:p14="http://schemas.microsoft.com/office/powerpoint/2010/main" val="83436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7" grpId="0" animBg="1"/>
      <p:bldP spid="28" grpId="0" animBg="1"/>
      <p:bldP spid="29"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419</TotalTime>
  <Words>144</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悠 戸塚</dc:creator>
  <cp:lastModifiedBy>client</cp:lastModifiedBy>
  <cp:revision>20</cp:revision>
  <dcterms:created xsi:type="dcterms:W3CDTF">2019-03-15T22:02:01Z</dcterms:created>
  <dcterms:modified xsi:type="dcterms:W3CDTF">2020-02-01T03:03:29Z</dcterms:modified>
</cp:coreProperties>
</file>